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76" r:id="rId9"/>
    <p:sldId id="263" r:id="rId10"/>
    <p:sldId id="264" r:id="rId11"/>
    <p:sldId id="277" r:id="rId12"/>
    <p:sldId id="265" r:id="rId13"/>
    <p:sldId id="266" r:id="rId14"/>
    <p:sldId id="267" r:id="rId15"/>
    <p:sldId id="268" r:id="rId16"/>
    <p:sldId id="269" r:id="rId17"/>
    <p:sldId id="270" r:id="rId18"/>
    <p:sldId id="271" r:id="rId19"/>
    <p:sldId id="272" r:id="rId20"/>
    <p:sldId id="273" r:id="rId21"/>
    <p:sldId id="274" r:id="rId22"/>
    <p:sldId id="278" r:id="rId23"/>
    <p:sldId id="275" r:id="rId24"/>
  </p:sldIdLst>
  <p:sldSz cx="12192000" cy="6858000"/>
  <p:notesSz cx="6858000" cy="10668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hThLj0G5BYMSbL73dfOmVcJKm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4"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title slide will need to include type of business (retail, take out, outdoor dining)</a:t>
            </a:r>
            <a:endParaRPr/>
          </a:p>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Floor markers: can use tape on the ground, purchase floor markers to designate 6 feet apart - to be used in lines or waiting areas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7" name="Google Shape;15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Floor markers: can use tape on the ground, purchase floor markers to designate 6 feet apart - to be used in lines or waiting areas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7" name="Google Shape;15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27184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Employees must properly wear face coverings at all times.</a:t>
            </a:r>
            <a:endParaRPr/>
          </a:p>
        </p:txBody>
      </p:sp>
      <p:sp>
        <p:nvSpPr>
          <p:cNvPr id="167" name="Google Shape;1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 data/numbers need to be updated each day</a:t>
            </a:r>
            <a:endParaRPr/>
          </a:p>
          <a:p>
            <a:pPr marL="0" lvl="0" indent="0" algn="l" rtl="0">
              <a:spcBef>
                <a:spcPts val="0"/>
              </a:spcBef>
              <a:spcAft>
                <a:spcPts val="0"/>
              </a:spcAft>
              <a:buNone/>
            </a:pPr>
            <a:endParaRPr/>
          </a:p>
          <a:p>
            <a:pPr marL="0" lvl="0" indent="0" algn="l" rtl="0">
              <a:spcBef>
                <a:spcPts val="0"/>
              </a:spcBef>
              <a:spcAft>
                <a:spcPts val="0"/>
              </a:spcAft>
              <a:buNone/>
            </a:pPr>
            <a:r>
              <a:rPr lang="en-US"/>
              <a:t>There has been a recent increase at an alarming rate. The increase in cases has been going on for ### weeks.</a:t>
            </a:r>
            <a:endParaRPr/>
          </a:p>
          <a:p>
            <a:pPr marL="0" lvl="0" indent="0" algn="l" rtl="0">
              <a:spcBef>
                <a:spcPts val="0"/>
              </a:spcBef>
              <a:spcAft>
                <a:spcPts val="0"/>
              </a:spcAft>
              <a:buNone/>
            </a:pPr>
            <a:r>
              <a:rPr lang="en-US"/>
              <a:t>It's important to note the increased hospitalization rate – this matters not just for those who have COVID-19 but it also matters for family members or loved ones who has a medical emergency (e.g. heart attack or stroke). Hospital beds need to be available to take care of them.</a:t>
            </a:r>
            <a:endParaRPr/>
          </a:p>
          <a:p>
            <a:pPr marL="0" lvl="0" indent="0" algn="l" rtl="0">
              <a:spcBef>
                <a:spcPts val="0"/>
              </a:spcBef>
              <a:spcAft>
                <a:spcPts val="0"/>
              </a:spcAft>
              <a:buNone/>
            </a:pPr>
            <a:endParaRPr/>
          </a:p>
        </p:txBody>
      </p:sp>
      <p:sp>
        <p:nvSpPr>
          <p:cNvPr id="174" name="Google Shape;17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Being within 6 feet of people not in your household.</a:t>
            </a:r>
            <a:endParaRPr/>
          </a:p>
          <a:p>
            <a:pPr marL="0" lvl="0" indent="0" algn="l" rtl="0">
              <a:spcBef>
                <a:spcPts val="0"/>
              </a:spcBef>
              <a:spcAft>
                <a:spcPts val="0"/>
              </a:spcAft>
              <a:buNone/>
            </a:pPr>
            <a:r>
              <a:rPr lang="en-US"/>
              <a:t>I don’t think the graphic fits the message you’re trying to convey here. The slide is about which activities increase risk. The graphic is about assessing personal risk and those around you based on age and comorbidities. The graphics should probably correspond to the bullets – an image of gathering with ppl outside household, sharing items, being indoors, etc.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f4aef747e_4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8f4aef747e_4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Being within 6 feet of people not in your household.</a:t>
            </a:r>
            <a:endParaRPr/>
          </a:p>
          <a:p>
            <a:pPr marL="0" lvl="0" indent="0" algn="l" rtl="0">
              <a:spcBef>
                <a:spcPts val="0"/>
              </a:spcBef>
              <a:spcAft>
                <a:spcPts val="0"/>
              </a:spcAft>
              <a:buNone/>
            </a:pPr>
            <a:r>
              <a:rPr lang="en-US"/>
              <a:t>I don’t think the graphic fits the message you’re trying to convey here. The slide is about which activities increase risk. The graphic is about assessing personal risk and those around you based on age and comorbidities. The graphics should probably correspond to the bullets – an image of gathering with ppl outside household, sharing items, being indoors, etc.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0" name="Google Shape;190;g8f4aef747e_4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Properly wearing face coverings – this means covering your nose down to your chin and making sure the sides of your face are covered</a:t>
            </a:r>
            <a:endParaRPr/>
          </a:p>
          <a:p>
            <a:pPr marL="0" lvl="0" indent="0" algn="l" rtl="0">
              <a:spcBef>
                <a:spcPts val="0"/>
              </a:spcBef>
              <a:spcAft>
                <a:spcPts val="0"/>
              </a:spcAft>
              <a:buNone/>
            </a:pPr>
            <a:r>
              <a:rPr lang="en-US"/>
              <a:t>Staying 6 feet apart from others NOT in your immediate household</a:t>
            </a:r>
            <a:endParaRPr/>
          </a:p>
          <a:p>
            <a:pPr marL="0" lvl="0" indent="0" algn="l" rtl="0">
              <a:spcBef>
                <a:spcPts val="0"/>
              </a:spcBef>
              <a:spcAft>
                <a:spcPts val="0"/>
              </a:spcAft>
              <a:buNone/>
            </a:pPr>
            <a:r>
              <a:rPr lang="en-US"/>
              <a:t>Not sharing common objects or food</a:t>
            </a:r>
            <a:endParaRPr/>
          </a:p>
          <a:p>
            <a:pPr marL="0" lvl="0" indent="0" algn="l" rtl="0">
              <a:spcBef>
                <a:spcPts val="0"/>
              </a:spcBef>
              <a:spcAft>
                <a:spcPts val="0"/>
              </a:spcAft>
              <a:buNone/>
            </a:pPr>
            <a:r>
              <a:rPr lang="en-US"/>
              <a:t>Planning activities outdoors if you plan on meeting with others</a:t>
            </a:r>
            <a:endParaRPr/>
          </a:p>
          <a:p>
            <a:pPr marL="0" lvl="0" indent="0" algn="l" rtl="0">
              <a:spcBef>
                <a:spcPts val="0"/>
              </a:spcBef>
              <a:spcAft>
                <a:spcPts val="0"/>
              </a:spcAft>
              <a:buNone/>
            </a:pPr>
            <a:endParaRPr/>
          </a:p>
          <a:p>
            <a:pPr marL="0" lvl="0" indent="0" algn="l" rtl="0">
              <a:spcBef>
                <a:spcPts val="0"/>
              </a:spcBef>
              <a:spcAft>
                <a:spcPts val="0"/>
              </a:spcAft>
              <a:buNone/>
            </a:pPr>
            <a:r>
              <a:rPr lang="en-US"/>
              <a:t>Future – include graphic of proper face covering</a:t>
            </a:r>
            <a:endParaRPr/>
          </a:p>
        </p:txBody>
      </p:sp>
      <p:sp>
        <p:nvSpPr>
          <p:cNvPr id="198" name="Google Shape;1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d5165f21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8d5165f21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Properly wearing face coverings – this means covering your nose down to your chin and making sure the sides of your face are covered</a:t>
            </a:r>
            <a:endParaRPr/>
          </a:p>
          <a:p>
            <a:pPr marL="0" lvl="0" indent="0" algn="l" rtl="0">
              <a:spcBef>
                <a:spcPts val="0"/>
              </a:spcBef>
              <a:spcAft>
                <a:spcPts val="0"/>
              </a:spcAft>
              <a:buNone/>
            </a:pPr>
            <a:r>
              <a:rPr lang="en-US"/>
              <a:t>Staying 6 feet apart from others NOT in your immediate household</a:t>
            </a:r>
            <a:endParaRPr/>
          </a:p>
          <a:p>
            <a:pPr marL="0" lvl="0" indent="0" algn="l" rtl="0">
              <a:spcBef>
                <a:spcPts val="0"/>
              </a:spcBef>
              <a:spcAft>
                <a:spcPts val="0"/>
              </a:spcAft>
              <a:buNone/>
            </a:pPr>
            <a:r>
              <a:rPr lang="en-US"/>
              <a:t>Not sharing common objects or food</a:t>
            </a:r>
            <a:endParaRPr/>
          </a:p>
          <a:p>
            <a:pPr marL="0" lvl="0" indent="0" algn="l" rtl="0">
              <a:spcBef>
                <a:spcPts val="0"/>
              </a:spcBef>
              <a:spcAft>
                <a:spcPts val="0"/>
              </a:spcAft>
              <a:buNone/>
            </a:pPr>
            <a:r>
              <a:rPr lang="en-US"/>
              <a:t>Planning activities outdoors if you plan on meeting with others</a:t>
            </a:r>
            <a:endParaRPr/>
          </a:p>
          <a:p>
            <a:pPr marL="0" lvl="0" indent="0" algn="l" rtl="0">
              <a:spcBef>
                <a:spcPts val="0"/>
              </a:spcBef>
              <a:spcAft>
                <a:spcPts val="0"/>
              </a:spcAft>
              <a:buNone/>
            </a:pPr>
            <a:endParaRPr/>
          </a:p>
          <a:p>
            <a:pPr marL="0" lvl="0" indent="0" algn="l" rtl="0">
              <a:spcBef>
                <a:spcPts val="0"/>
              </a:spcBef>
              <a:spcAft>
                <a:spcPts val="0"/>
              </a:spcAft>
              <a:buNone/>
            </a:pPr>
            <a:r>
              <a:rPr lang="en-US"/>
              <a:t>Future – include graphic of proper face covering</a:t>
            </a:r>
            <a:endParaRPr/>
          </a:p>
        </p:txBody>
      </p:sp>
      <p:sp>
        <p:nvSpPr>
          <p:cNvPr id="207" name="Google Shape;207;g8d5165f217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d5165f21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8d5165f217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Properly wearing face coverings – this means covering your nose down to your chin and making sure the sides of your face are covered</a:t>
            </a:r>
            <a:endParaRPr/>
          </a:p>
          <a:p>
            <a:pPr marL="0" lvl="0" indent="0" algn="l" rtl="0">
              <a:spcBef>
                <a:spcPts val="0"/>
              </a:spcBef>
              <a:spcAft>
                <a:spcPts val="0"/>
              </a:spcAft>
              <a:buNone/>
            </a:pPr>
            <a:r>
              <a:rPr lang="en-US"/>
              <a:t>Staying 6 feet apart from others NOT in your immediate household</a:t>
            </a:r>
            <a:endParaRPr/>
          </a:p>
          <a:p>
            <a:pPr marL="0" lvl="0" indent="0" algn="l" rtl="0">
              <a:spcBef>
                <a:spcPts val="0"/>
              </a:spcBef>
              <a:spcAft>
                <a:spcPts val="0"/>
              </a:spcAft>
              <a:buNone/>
            </a:pPr>
            <a:r>
              <a:rPr lang="en-US"/>
              <a:t>Not sharing common objects or food</a:t>
            </a:r>
            <a:endParaRPr/>
          </a:p>
          <a:p>
            <a:pPr marL="0" lvl="0" indent="0" algn="l" rtl="0">
              <a:spcBef>
                <a:spcPts val="0"/>
              </a:spcBef>
              <a:spcAft>
                <a:spcPts val="0"/>
              </a:spcAft>
              <a:buNone/>
            </a:pPr>
            <a:r>
              <a:rPr lang="en-US"/>
              <a:t>Planning activities outdoors if you plan on meeting with others</a:t>
            </a:r>
            <a:endParaRPr/>
          </a:p>
          <a:p>
            <a:pPr marL="0" lvl="0" indent="0" algn="l" rtl="0">
              <a:spcBef>
                <a:spcPts val="0"/>
              </a:spcBef>
              <a:spcAft>
                <a:spcPts val="0"/>
              </a:spcAft>
              <a:buNone/>
            </a:pPr>
            <a:endParaRPr/>
          </a:p>
          <a:p>
            <a:pPr marL="0" lvl="0" indent="0" algn="l" rtl="0">
              <a:spcBef>
                <a:spcPts val="0"/>
              </a:spcBef>
              <a:spcAft>
                <a:spcPts val="0"/>
              </a:spcAft>
              <a:buNone/>
            </a:pPr>
            <a:r>
              <a:rPr lang="en-US"/>
              <a:t>Future – include graphic of proper face covering</a:t>
            </a:r>
            <a:endParaRPr/>
          </a:p>
        </p:txBody>
      </p:sp>
      <p:sp>
        <p:nvSpPr>
          <p:cNvPr id="215" name="Google Shape;215;g8d5165f21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f07793b99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f07793b99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8f07793b99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f4aef747e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f4aef747e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8f4aef747e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RIGHT TO RECOVER PROGRAM: Starting July 1, the program guarantees two weeks of minimum wage replacement, or $1285, to any worker who lives in San Francisco who tests positive for COVID-19 and anticipates experiencing financial hardship. There is no application process and the City will not ask or record any citizenship or immigration questions. In addition to replacement wages, those who qualify may be eligible for free hotel rooms where they can quarantine, as well as food delivery and other essentials. For questions, email workforce.connection@sfgov.org or call 415-701-4817.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8" name="Google Shape;2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RIGHT TO RECOVER PROGRAM: Starting July 1, the program guarantees two weeks of minimum wage replacement, or $1285, to any worker who lives in San Francisco who tests positive for COVID-19 and anticipates experiencing financial hardship. There is no application process and the City will not ask or record any citizenship or immigration questions. In addition to replacement wages, those who qualify may be eligible for free hotel rooms where they can quarantine, as well as food delivery and other essentials. For questions, email workforce.connection@sfgov.org or call 415-701-4817.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8" name="Google Shape;2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071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d5165f21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8d5165f21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8d5165f21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f07793b99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8f07793b99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80000"/>
              </a:lnSpc>
              <a:spcBef>
                <a:spcPts val="1000"/>
              </a:spcBef>
              <a:spcAft>
                <a:spcPts val="0"/>
              </a:spcAft>
              <a:buNone/>
            </a:pPr>
            <a:r>
              <a:rPr lang="en-US" sz="1500" dirty="0">
                <a:solidFill>
                  <a:srgbClr val="000000"/>
                </a:solidFill>
              </a:rPr>
              <a:t>No more than six customer per single table, strongly encourage that only individuals within the same household sit together. Member of the same household don’t have to be six feet apart)</a:t>
            </a:r>
            <a:endParaRPr sz="1500" dirty="0">
              <a:solidFill>
                <a:srgbClr val="000000"/>
              </a:solidFill>
            </a:endParaRPr>
          </a:p>
          <a:p>
            <a:pPr marL="457200" lvl="0" indent="0" algn="l" rtl="0">
              <a:lnSpc>
                <a:spcPct val="80000"/>
              </a:lnSpc>
              <a:spcBef>
                <a:spcPts val="1000"/>
              </a:spcBef>
              <a:spcAft>
                <a:spcPts val="0"/>
              </a:spcAft>
              <a:buNone/>
            </a:pPr>
            <a:r>
              <a:rPr lang="en-US" sz="1500" dirty="0">
                <a:solidFill>
                  <a:srgbClr val="000000"/>
                </a:solidFill>
              </a:rPr>
              <a:t>Tables must be allow for customers to be 6 feet apart, otherwise provide impermeable barriers between tables</a:t>
            </a:r>
            <a:endParaRPr sz="1500" dirty="0">
              <a:solidFill>
                <a:srgbClr val="000000"/>
              </a:solidFill>
            </a:endParaRPr>
          </a:p>
          <a:p>
            <a:pPr marL="457200" lvl="0" indent="0" algn="l" rtl="0">
              <a:lnSpc>
                <a:spcPct val="80000"/>
              </a:lnSpc>
              <a:spcBef>
                <a:spcPts val="1000"/>
              </a:spcBef>
              <a:spcAft>
                <a:spcPts val="0"/>
              </a:spcAft>
              <a:buNone/>
            </a:pPr>
            <a:r>
              <a:rPr lang="en-US" sz="1500" dirty="0">
                <a:solidFill>
                  <a:srgbClr val="000000"/>
                </a:solidFill>
              </a:rPr>
              <a:t>Bona fide meals are prepared and served by the outdoor dining establishment or another person or business operating under an agreement with the outdoor dining establishment. The service of prepackaged food like sandwiches or salads, or simply heating frozen or prepared meals, shall not be deemed as compliant with this requirement.</a:t>
            </a:r>
            <a:endParaRPr sz="1500" dirty="0">
              <a:solidFill>
                <a:srgbClr val="000000"/>
              </a:solidFill>
            </a:endParaRPr>
          </a:p>
          <a:p>
            <a:pPr marL="457200" lvl="0" indent="0" algn="l" rtl="0">
              <a:lnSpc>
                <a:spcPct val="80000"/>
              </a:lnSpc>
              <a:spcBef>
                <a:spcPts val="1000"/>
              </a:spcBef>
              <a:spcAft>
                <a:spcPts val="0"/>
              </a:spcAft>
              <a:buNone/>
            </a:pPr>
            <a:endParaRPr sz="1500" dirty="0">
              <a:solidFill>
                <a:srgbClr val="000000"/>
              </a:solidFill>
            </a:endParaRPr>
          </a:p>
        </p:txBody>
      </p:sp>
      <p:sp>
        <p:nvSpPr>
          <p:cNvPr id="116" name="Google Shape;116;g8f07793b99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f4aef747e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8f4aef747e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80000"/>
              </a:lnSpc>
              <a:spcBef>
                <a:spcPts val="1000"/>
              </a:spcBef>
              <a:spcAft>
                <a:spcPts val="0"/>
              </a:spcAft>
              <a:buNone/>
            </a:pPr>
            <a:r>
              <a:rPr lang="en-US" sz="1500">
                <a:solidFill>
                  <a:srgbClr val="000000"/>
                </a:solidFill>
              </a:rPr>
              <a:t>No more than six customer per single table, strongly encourage that only individuals within the same household sit together. Member of the same household don’t have to be six feet apart)</a:t>
            </a:r>
            <a:endParaRPr sz="1500">
              <a:solidFill>
                <a:srgbClr val="000000"/>
              </a:solidFill>
            </a:endParaRPr>
          </a:p>
          <a:p>
            <a:pPr marL="457200" lvl="0" indent="0" algn="l" rtl="0">
              <a:lnSpc>
                <a:spcPct val="80000"/>
              </a:lnSpc>
              <a:spcBef>
                <a:spcPts val="1000"/>
              </a:spcBef>
              <a:spcAft>
                <a:spcPts val="0"/>
              </a:spcAft>
              <a:buNone/>
            </a:pPr>
            <a:r>
              <a:rPr lang="en-US" sz="1500">
                <a:solidFill>
                  <a:srgbClr val="000000"/>
                </a:solidFill>
              </a:rPr>
              <a:t>Tables must be allow for customers to be 6 feet apart, otherwise provide impermeable barriers between tables</a:t>
            </a:r>
            <a:endParaRPr sz="1500">
              <a:solidFill>
                <a:srgbClr val="000000"/>
              </a:solidFill>
            </a:endParaRPr>
          </a:p>
          <a:p>
            <a:pPr marL="457200" lvl="0" indent="0" algn="l" rtl="0">
              <a:lnSpc>
                <a:spcPct val="80000"/>
              </a:lnSpc>
              <a:spcBef>
                <a:spcPts val="1000"/>
              </a:spcBef>
              <a:spcAft>
                <a:spcPts val="0"/>
              </a:spcAft>
              <a:buNone/>
            </a:pPr>
            <a:r>
              <a:rPr lang="en-US" sz="1500">
                <a:solidFill>
                  <a:srgbClr val="000000"/>
                </a:solidFill>
              </a:rPr>
              <a:t>Bona fide meals are prepared and served by the outdoor dining establishment or another person or business operating under an agreement with the outdoor dining establishment. The service of prepackaged food like sandwiches or salads, or simply heating frozen or prepared meals, shall not be deemed as compliant with this requirement.</a:t>
            </a:r>
            <a:endParaRPr sz="1500">
              <a:solidFill>
                <a:srgbClr val="000000"/>
              </a:solidFill>
            </a:endParaRPr>
          </a:p>
          <a:p>
            <a:pPr marL="457200" lvl="0" indent="0" algn="l" rtl="0">
              <a:lnSpc>
                <a:spcPct val="80000"/>
              </a:lnSpc>
              <a:spcBef>
                <a:spcPts val="1000"/>
              </a:spcBef>
              <a:spcAft>
                <a:spcPts val="0"/>
              </a:spcAft>
              <a:buNone/>
            </a:pPr>
            <a:endParaRPr sz="1500">
              <a:solidFill>
                <a:srgbClr val="000000"/>
              </a:solidFill>
            </a:endParaRPr>
          </a:p>
        </p:txBody>
      </p:sp>
      <p:sp>
        <p:nvSpPr>
          <p:cNvPr id="125" name="Google Shape;125;g8f4aef747e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f4aef747e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8f4aef747e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8f4aef747e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 customers – whether it is outdoor dining or picking up a takeout order – they must wear a face covering and maintain physical distance. </a:t>
            </a:r>
            <a:endParaRPr/>
          </a:p>
          <a:p>
            <a:pPr marL="0" lvl="0" indent="0" algn="l" rtl="0">
              <a:spcBef>
                <a:spcPts val="0"/>
              </a:spcBef>
              <a:spcAft>
                <a:spcPts val="0"/>
              </a:spcAft>
              <a:buNone/>
            </a:pPr>
            <a:r>
              <a:rPr lang="en-US"/>
              <a:t>Customer should not enter the restaurant if they are sick.</a:t>
            </a:r>
            <a:endParaRPr/>
          </a:p>
          <a:p>
            <a:pPr marL="0" lvl="0" indent="0" algn="l" rtl="0">
              <a:spcBef>
                <a:spcPts val="0"/>
              </a:spcBef>
              <a:spcAft>
                <a:spcPts val="0"/>
              </a:spcAft>
              <a:buNone/>
            </a:pPr>
            <a:r>
              <a:rPr lang="en-US"/>
              <a:t>When they are not eating or drinking, they must keep their face covering on.</a:t>
            </a:r>
            <a:endParaRPr/>
          </a:p>
          <a:p>
            <a:pPr marL="0" lvl="0" indent="0" algn="l" rtl="0">
              <a:spcBef>
                <a:spcPts val="0"/>
              </a:spcBef>
              <a:spcAft>
                <a:spcPts val="0"/>
              </a:spcAft>
              <a:buNone/>
            </a:pPr>
            <a:r>
              <a:rPr lang="en-US"/>
              <a:t>Tables must be 6 feet apart.</a:t>
            </a:r>
            <a:endParaRPr/>
          </a:p>
          <a:p>
            <a:pPr marL="0" lvl="0" indent="0" algn="l" rtl="0">
              <a:spcBef>
                <a:spcPts val="0"/>
              </a:spcBef>
              <a:spcAft>
                <a:spcPts val="0"/>
              </a:spcAft>
              <a:buNone/>
            </a:pPr>
            <a:endParaRPr/>
          </a:p>
        </p:txBody>
      </p:sp>
      <p:sp>
        <p:nvSpPr>
          <p:cNvPr id="142" name="Google Shape;1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 customers – whether it is outdoor dining or picking up a takeout order – they must wear a face covering and maintain physical distance. </a:t>
            </a:r>
            <a:endParaRPr/>
          </a:p>
          <a:p>
            <a:pPr marL="0" lvl="0" indent="0" algn="l" rtl="0">
              <a:spcBef>
                <a:spcPts val="0"/>
              </a:spcBef>
              <a:spcAft>
                <a:spcPts val="0"/>
              </a:spcAft>
              <a:buNone/>
            </a:pPr>
            <a:r>
              <a:rPr lang="en-US"/>
              <a:t>Customer should not enter the restaurant if they are sick.</a:t>
            </a:r>
            <a:endParaRPr/>
          </a:p>
          <a:p>
            <a:pPr marL="0" lvl="0" indent="0" algn="l" rtl="0">
              <a:spcBef>
                <a:spcPts val="0"/>
              </a:spcBef>
              <a:spcAft>
                <a:spcPts val="0"/>
              </a:spcAft>
              <a:buNone/>
            </a:pPr>
            <a:r>
              <a:rPr lang="en-US"/>
              <a:t>When they are not eating or drinking, they must keep their face covering on.</a:t>
            </a:r>
            <a:endParaRPr/>
          </a:p>
          <a:p>
            <a:pPr marL="0" lvl="0" indent="0" algn="l" rtl="0">
              <a:spcBef>
                <a:spcPts val="0"/>
              </a:spcBef>
              <a:spcAft>
                <a:spcPts val="0"/>
              </a:spcAft>
              <a:buNone/>
            </a:pPr>
            <a:r>
              <a:rPr lang="en-US"/>
              <a:t>Tables must be 6 feet apart.</a:t>
            </a:r>
            <a:endParaRPr/>
          </a:p>
          <a:p>
            <a:pPr marL="0" lvl="0" indent="0" algn="l" rtl="0">
              <a:spcBef>
                <a:spcPts val="0"/>
              </a:spcBef>
              <a:spcAft>
                <a:spcPts val="0"/>
              </a:spcAft>
              <a:buNone/>
            </a:pPr>
            <a:endParaRPr/>
          </a:p>
        </p:txBody>
      </p:sp>
      <p:sp>
        <p:nvSpPr>
          <p:cNvPr id="142" name="Google Shape;1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67844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f07793b9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8f07793b9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Clr>
                <a:schemeClr val="dk1"/>
              </a:buClr>
              <a:buSzPts val="1100"/>
              <a:buFont typeface="Arial"/>
              <a:buNone/>
            </a:pPr>
            <a:r>
              <a:rPr lang="en-US"/>
              <a:t>Checklist:</a:t>
            </a:r>
            <a:endParaRPr/>
          </a:p>
          <a:p>
            <a:pPr marL="457200" lvl="0" indent="-295275" algn="l" rtl="0">
              <a:lnSpc>
                <a:spcPct val="115000"/>
              </a:lnSpc>
              <a:spcBef>
                <a:spcPts val="1100"/>
              </a:spcBef>
              <a:spcAft>
                <a:spcPts val="0"/>
              </a:spcAft>
              <a:buClr>
                <a:schemeClr val="dk1"/>
              </a:buClr>
              <a:buSzPts val="1050"/>
              <a:buAutoNum type="arabicPeriod"/>
            </a:pPr>
            <a:r>
              <a:rPr lang="en-US"/>
              <a:t>Ensure that required signs and plans are posted. If plans are not posted, then they must be readily available upon request.</a:t>
            </a:r>
            <a:endParaRPr/>
          </a:p>
          <a:p>
            <a:pPr marL="914400" lvl="1" indent="-298450" algn="l" rtl="0">
              <a:lnSpc>
                <a:spcPct val="115000"/>
              </a:lnSpc>
              <a:spcBef>
                <a:spcPts val="0"/>
              </a:spcBef>
              <a:spcAft>
                <a:spcPts val="0"/>
              </a:spcAft>
              <a:buClr>
                <a:schemeClr val="dk1"/>
              </a:buClr>
              <a:buSzPts val="1100"/>
              <a:buAutoNum type="alphaLcPeriod"/>
            </a:pPr>
            <a:r>
              <a:rPr lang="en-US"/>
              <a:t>Social distance protocol - pages where business owner needs to fill out - to be posted</a:t>
            </a:r>
            <a:endParaRPr/>
          </a:p>
          <a:p>
            <a:pPr marL="914400" lvl="1" indent="-298450" algn="l" rtl="0">
              <a:lnSpc>
                <a:spcPct val="115000"/>
              </a:lnSpc>
              <a:spcBef>
                <a:spcPts val="0"/>
              </a:spcBef>
              <a:spcAft>
                <a:spcPts val="0"/>
              </a:spcAft>
              <a:buClr>
                <a:schemeClr val="dk1"/>
              </a:buClr>
              <a:buSzPts val="1100"/>
              <a:buAutoNum type="alphaLcPeriod"/>
            </a:pPr>
            <a:r>
              <a:rPr lang="en-US"/>
              <a:t>Health and safety plan and checklist for take out and outdoor dining</a:t>
            </a:r>
            <a:endParaRPr/>
          </a:p>
          <a:p>
            <a:pPr marL="914400" lvl="1" indent="-298450" algn="l" rtl="0">
              <a:lnSpc>
                <a:spcPct val="115000"/>
              </a:lnSpc>
              <a:spcBef>
                <a:spcPts val="0"/>
              </a:spcBef>
              <a:spcAft>
                <a:spcPts val="0"/>
              </a:spcAft>
              <a:buClr>
                <a:schemeClr val="dk1"/>
              </a:buClr>
              <a:buSzPts val="1100"/>
              <a:buAutoNum type="alphaLcPeriod"/>
            </a:pPr>
            <a:r>
              <a:rPr lang="en-US"/>
              <a:t>Permit for outdoor dining</a:t>
            </a:r>
            <a:endParaRPr/>
          </a:p>
          <a:p>
            <a:pPr marL="914400" lvl="1" indent="-298450" algn="l" rtl="0">
              <a:lnSpc>
                <a:spcPct val="115000"/>
              </a:lnSpc>
              <a:spcBef>
                <a:spcPts val="0"/>
              </a:spcBef>
              <a:spcAft>
                <a:spcPts val="0"/>
              </a:spcAft>
              <a:buClr>
                <a:schemeClr val="dk1"/>
              </a:buClr>
              <a:buSzPts val="1100"/>
              <a:buAutoNum type="alphaLcPeriod"/>
            </a:pPr>
            <a:r>
              <a:rPr lang="en-US"/>
              <a:t>Maximum number of people allowed at a time</a:t>
            </a:r>
            <a:endParaRPr/>
          </a:p>
          <a:p>
            <a:pPr marL="457200" lvl="0" indent="-295275" algn="l" rtl="0">
              <a:lnSpc>
                <a:spcPct val="115000"/>
              </a:lnSpc>
              <a:spcBef>
                <a:spcPts val="0"/>
              </a:spcBef>
              <a:spcAft>
                <a:spcPts val="0"/>
              </a:spcAft>
              <a:buClr>
                <a:schemeClr val="dk1"/>
              </a:buClr>
              <a:buSzPts val="1050"/>
              <a:buAutoNum type="arabicPeriod"/>
            </a:pPr>
            <a:r>
              <a:rPr lang="en-US"/>
              <a:t>Ensure there are markings on the floor, can use tape </a:t>
            </a:r>
            <a:endParaRPr sz="1050">
              <a:latin typeface="Arial"/>
              <a:ea typeface="Arial"/>
              <a:cs typeface="Arial"/>
              <a:sym typeface="Arial"/>
            </a:endParaRPr>
          </a:p>
          <a:p>
            <a:pPr marL="457200" lvl="0" indent="-295275" algn="l" rtl="0">
              <a:lnSpc>
                <a:spcPct val="115000"/>
              </a:lnSpc>
              <a:spcBef>
                <a:spcPts val="0"/>
              </a:spcBef>
              <a:spcAft>
                <a:spcPts val="0"/>
              </a:spcAft>
              <a:buClr>
                <a:schemeClr val="dk1"/>
              </a:buClr>
              <a:buSzPts val="1050"/>
              <a:buAutoNum type="arabicPeriod"/>
            </a:pPr>
            <a:r>
              <a:rPr lang="en-US"/>
              <a:t>Fill out maximum customers allowed template</a:t>
            </a:r>
            <a:r>
              <a:rPr lang="en-US" sz="1050">
                <a:latin typeface="Arial"/>
                <a:ea typeface="Arial"/>
                <a:cs typeface="Arial"/>
                <a:sym typeface="Arial"/>
              </a:rPr>
              <a:t> 	</a:t>
            </a:r>
            <a:endParaRPr sz="1050">
              <a:latin typeface="Arial"/>
              <a:ea typeface="Arial"/>
              <a:cs typeface="Arial"/>
              <a:sym typeface="Arial"/>
            </a:endParaRPr>
          </a:p>
          <a:p>
            <a:pPr marL="457200" lvl="0" indent="-295275" algn="l" rtl="0">
              <a:lnSpc>
                <a:spcPct val="115000"/>
              </a:lnSpc>
              <a:spcBef>
                <a:spcPts val="0"/>
              </a:spcBef>
              <a:spcAft>
                <a:spcPts val="0"/>
              </a:spcAft>
              <a:buClr>
                <a:schemeClr val="dk1"/>
              </a:buClr>
              <a:buSzPts val="1050"/>
              <a:buAutoNum type="arabicPeriod"/>
            </a:pPr>
            <a:r>
              <a:rPr lang="en-US"/>
              <a:t>Fill out forms </a:t>
            </a:r>
            <a:r>
              <a:rPr lang="en-US" sz="1050">
                <a:latin typeface="Arial"/>
                <a:ea typeface="Arial"/>
                <a:cs typeface="Arial"/>
                <a:sym typeface="Arial"/>
              </a:rPr>
              <a:t>	</a:t>
            </a:r>
            <a:endParaRPr sz="1050">
              <a:latin typeface="Arial"/>
              <a:ea typeface="Arial"/>
              <a:cs typeface="Arial"/>
              <a:sym typeface="Arial"/>
            </a:endParaRPr>
          </a:p>
          <a:p>
            <a:pPr marL="457200" lvl="0" indent="-295275" algn="l" rtl="0">
              <a:lnSpc>
                <a:spcPct val="115000"/>
              </a:lnSpc>
              <a:spcBef>
                <a:spcPts val="0"/>
              </a:spcBef>
              <a:spcAft>
                <a:spcPts val="0"/>
              </a:spcAft>
              <a:buClr>
                <a:schemeClr val="dk1"/>
              </a:buClr>
              <a:buSzPts val="1050"/>
              <a:buAutoNum type="arabicPeriod"/>
            </a:pPr>
            <a:r>
              <a:rPr lang="en-US"/>
              <a:t>Talk about Right to Recover Program</a:t>
            </a:r>
            <a:r>
              <a:rPr lang="en-US" sz="1050">
                <a:latin typeface="Arial"/>
                <a:ea typeface="Arial"/>
                <a:cs typeface="Arial"/>
                <a:sym typeface="Arial"/>
              </a:rPr>
              <a:t> 	</a:t>
            </a:r>
            <a:endParaRPr sz="1050">
              <a:latin typeface="Arial"/>
              <a:ea typeface="Arial"/>
              <a:cs typeface="Arial"/>
              <a:sym typeface="Arial"/>
            </a:endParaRPr>
          </a:p>
          <a:p>
            <a:pPr marL="457200" lvl="0" indent="-295275" algn="l" rtl="0">
              <a:lnSpc>
                <a:spcPct val="115000"/>
              </a:lnSpc>
              <a:spcBef>
                <a:spcPts val="0"/>
              </a:spcBef>
              <a:spcAft>
                <a:spcPts val="0"/>
              </a:spcAft>
              <a:buClr>
                <a:schemeClr val="dk1"/>
              </a:buClr>
              <a:buSzPts val="1050"/>
              <a:buAutoNum type="arabicPeriod"/>
            </a:pPr>
            <a:r>
              <a:rPr lang="en-US"/>
              <a:t>OEWD Handout</a:t>
            </a:r>
            <a:endParaRPr sz="1050">
              <a:latin typeface="Arial"/>
              <a:ea typeface="Arial"/>
              <a:cs typeface="Arial"/>
              <a:sym typeface="Arial"/>
            </a:endParaRPr>
          </a:p>
          <a:p>
            <a:pPr marL="457200" lvl="0" indent="-295275" algn="l" rtl="0">
              <a:lnSpc>
                <a:spcPct val="115000"/>
              </a:lnSpc>
              <a:spcBef>
                <a:spcPts val="0"/>
              </a:spcBef>
              <a:spcAft>
                <a:spcPts val="0"/>
              </a:spcAft>
              <a:buClr>
                <a:schemeClr val="dk1"/>
              </a:buClr>
              <a:buSzPts val="1050"/>
              <a:buAutoNum type="arabicPeriod"/>
            </a:pPr>
            <a:r>
              <a:rPr lang="en-US"/>
              <a:t>Next Steps for business- need to go over health and safety plans with staff and they need to understand them (have the Spanish copy available onsite for Spanish speakers)</a:t>
            </a:r>
            <a:endParaRPr/>
          </a:p>
          <a:p>
            <a:pPr marL="0" lvl="0" indent="0" algn="l" rtl="0">
              <a:spcBef>
                <a:spcPts val="1100"/>
              </a:spcBef>
              <a:spcAft>
                <a:spcPts val="0"/>
              </a:spcAft>
              <a:buNone/>
            </a:pPr>
            <a:r>
              <a:rPr lang="en-US"/>
              <a:t>Floor markers: can use tape on the ground, purchase floor markers to designate 6 feet apart - to be used in lines or waiting areas</a:t>
            </a:r>
            <a:endParaRPr/>
          </a:p>
          <a:p>
            <a:pPr marL="0" lvl="0" indent="0" algn="l" rtl="0">
              <a:spcBef>
                <a:spcPts val="0"/>
              </a:spcBef>
              <a:spcAft>
                <a:spcPts val="0"/>
              </a:spcAft>
              <a:buNone/>
            </a:pPr>
            <a:endParaRPr/>
          </a:p>
        </p:txBody>
      </p:sp>
      <p:sp>
        <p:nvSpPr>
          <p:cNvPr id="149" name="Google Shape;149;g8f07793b9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14"/>
          <p:cNvSpPr txBox="1"/>
          <p:nvPr/>
        </p:nvSpPr>
        <p:spPr>
          <a:xfrm>
            <a:off x="1190982" y="5857393"/>
            <a:ext cx="3657600" cy="152559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FFFF"/>
              </a:buClr>
              <a:buSzPts val="2000"/>
              <a:buFont typeface="Arial"/>
              <a:buNone/>
            </a:pPr>
            <a:r>
              <a:rPr lang="en-US" sz="2000" b="0" i="0" u="none" strike="noStrike" cap="none">
                <a:solidFill>
                  <a:srgbClr val="FFFFFF"/>
                </a:solidFill>
                <a:latin typeface="Calibri"/>
                <a:ea typeface="Calibri"/>
                <a:cs typeface="Calibri"/>
                <a:sym typeface="Calibri"/>
              </a:rPr>
              <a:t>City &amp; County of San Francisco</a:t>
            </a:r>
            <a:endParaRPr/>
          </a:p>
        </p:txBody>
      </p:sp>
      <p:pic>
        <p:nvPicPr>
          <p:cNvPr id="23" name="Google Shape;23;p14"/>
          <p:cNvPicPr preferRelativeResize="0"/>
          <p:nvPr/>
        </p:nvPicPr>
        <p:blipFill rotWithShape="1">
          <a:blip r:embed="rId2">
            <a:alphaModFix/>
          </a:blip>
          <a:srcRect/>
          <a:stretch/>
        </p:blipFill>
        <p:spPr>
          <a:xfrm>
            <a:off x="588019" y="5749664"/>
            <a:ext cx="602963" cy="6007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3"/>
          <p:cNvSpPr/>
          <p:nvPr/>
        </p:nvSpPr>
        <p:spPr>
          <a:xfrm>
            <a:off x="164387" y="144181"/>
            <a:ext cx="11825555" cy="6482993"/>
          </a:xfrm>
          <a:prstGeom prst="roundRect">
            <a:avLst>
              <a:gd name="adj" fmla="val 2562"/>
            </a:avLst>
          </a:prstGeom>
          <a:solidFill>
            <a:srgbClr val="2639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fdph.org/dph/alerts/covid-guidance/Guidance-Outdoor-Dining-2020-16.pdf" TargetMode="External"/><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oewd.org/resources-businesses-and-employees-impacted-covid-19" TargetMode="External"/><Relationship Id="rId5" Type="http://schemas.openxmlformats.org/officeDocument/2006/relationships/hyperlink" Target="http://www.sfcdcp.org/workletter" TargetMode="External"/><Relationship Id="rId4" Type="http://schemas.openxmlformats.org/officeDocument/2006/relationships/hyperlink" Target="https://www.sfcdcp.org/wp-content/uploads/2020/03/COVID19-FoodFacilities-Guidance-FINAL-3.13.2020.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txBox="1"/>
          <p:nvPr/>
        </p:nvSpPr>
        <p:spPr>
          <a:xfrm>
            <a:off x="7519847" y="4475325"/>
            <a:ext cx="29043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1" u="none" strike="noStrike" cap="none" dirty="0">
                <a:solidFill>
                  <a:schemeClr val="lt1"/>
                </a:solidFill>
                <a:latin typeface="Calibri"/>
                <a:ea typeface="Calibri"/>
                <a:cs typeface="Calibri"/>
                <a:sym typeface="Calibri"/>
              </a:rPr>
              <a:t>Agosto</a:t>
            </a:r>
            <a:r>
              <a:rPr lang="en-US" sz="3200" b="1" i="1" dirty="0">
                <a:solidFill>
                  <a:schemeClr val="lt1"/>
                </a:solidFill>
                <a:latin typeface="Calibri"/>
                <a:ea typeface="Calibri"/>
                <a:cs typeface="Calibri"/>
                <a:sym typeface="Calibri"/>
              </a:rPr>
              <a:t> </a:t>
            </a:r>
            <a:r>
              <a:rPr lang="en-US" sz="3200" b="1" i="1" u="none" strike="noStrike" cap="none" dirty="0">
                <a:solidFill>
                  <a:schemeClr val="lt1"/>
                </a:solidFill>
                <a:latin typeface="Calibri"/>
                <a:ea typeface="Calibri"/>
                <a:cs typeface="Calibri"/>
                <a:sym typeface="Calibri"/>
              </a:rPr>
              <a:t>2020</a:t>
            </a:r>
            <a:endParaRPr dirty="0"/>
          </a:p>
        </p:txBody>
      </p:sp>
      <p:sp>
        <p:nvSpPr>
          <p:cNvPr id="93" name="Google Shape;93;p1"/>
          <p:cNvSpPr txBox="1">
            <a:spLocks noGrp="1"/>
          </p:cNvSpPr>
          <p:nvPr>
            <p:ph type="ctrTitle"/>
          </p:nvPr>
        </p:nvSpPr>
        <p:spPr>
          <a:xfrm>
            <a:off x="1058525" y="1571101"/>
            <a:ext cx="5544294" cy="3364800"/>
          </a:xfrm>
          <a:prstGeom prst="rect">
            <a:avLst/>
          </a:prstGeom>
          <a:noFill/>
          <a:ln>
            <a:noFill/>
          </a:ln>
        </p:spPr>
        <p:txBody>
          <a:bodyPr spcFirstLastPara="1" wrap="square" lIns="91425" tIns="45700" rIns="91425" bIns="45700" anchor="b" anchorCtr="0">
            <a:normAutofit fontScale="90000"/>
          </a:bodyPr>
          <a:lstStyle/>
          <a:p>
            <a:pPr>
              <a:buClr>
                <a:srgbClr val="FFFFFF"/>
              </a:buClr>
              <a:buSzPts val="4320"/>
            </a:pPr>
            <a:r>
              <a:rPr lang="en-US" dirty="0"/>
              <a:t/>
            </a:r>
            <a:br>
              <a:rPr lang="en-US" dirty="0"/>
            </a:br>
            <a:r>
              <a:rPr lang="es-MX" sz="3900" dirty="0">
                <a:solidFill>
                  <a:srgbClr val="FFFFFF"/>
                </a:solidFill>
              </a:rPr>
              <a:t>Entrenamiento del cumplimiento y seguridad en el trabajo durante COVID-19</a:t>
            </a:r>
            <a:r>
              <a:rPr lang="es-419" sz="1000" dirty="0" smtClean="0">
                <a:solidFill>
                  <a:srgbClr val="FFFFFF"/>
                </a:solidFill>
                <a:latin typeface="Calibri"/>
                <a:ea typeface="Calibri"/>
                <a:cs typeface="Calibri"/>
                <a:sym typeface="Calibri"/>
              </a:rPr>
              <a:t> </a:t>
            </a:r>
            <a:r>
              <a:rPr lang="es-419" sz="900" dirty="0" smtClean="0">
                <a:solidFill>
                  <a:srgbClr val="FFFFFF"/>
                </a:solidFill>
                <a:latin typeface="Calibri"/>
                <a:ea typeface="Calibri"/>
                <a:cs typeface="Calibri"/>
                <a:sym typeface="Calibri"/>
              </a:rPr>
              <a:t/>
            </a:r>
            <a:br>
              <a:rPr lang="es-419" sz="900" dirty="0" smtClean="0">
                <a:solidFill>
                  <a:srgbClr val="FFFFFF"/>
                </a:solidFill>
                <a:latin typeface="Calibri"/>
                <a:ea typeface="Calibri"/>
                <a:cs typeface="Calibri"/>
                <a:sym typeface="Calibri"/>
              </a:rPr>
            </a:br>
            <a:endParaRPr lang="es-419" sz="1000" dirty="0">
              <a:solidFill>
                <a:srgbClr val="FFFFFF"/>
              </a:solidFill>
              <a:latin typeface="Calibri"/>
              <a:ea typeface="Calibri"/>
              <a:cs typeface="Calibri"/>
              <a:sym typeface="Calibri"/>
            </a:endParaRPr>
          </a:p>
          <a:p>
            <a:pPr marL="0" lvl="0" indent="0" algn="ctr" rtl="0">
              <a:lnSpc>
                <a:spcPct val="90000"/>
              </a:lnSpc>
              <a:spcBef>
                <a:spcPts val="0"/>
              </a:spcBef>
              <a:spcAft>
                <a:spcPts val="0"/>
              </a:spcAft>
              <a:buClr>
                <a:srgbClr val="FFFFFF"/>
              </a:buClr>
              <a:buSzPts val="4320"/>
              <a:buFont typeface="Calibri"/>
              <a:buNone/>
            </a:pPr>
            <a:r>
              <a:rPr lang="es-419" sz="2700" i="1" dirty="0">
                <a:solidFill>
                  <a:srgbClr val="FFFFFF"/>
                </a:solidFill>
              </a:rPr>
              <a:t>Minoristas, comida para llevar o al aire libre</a:t>
            </a:r>
            <a:r>
              <a:rPr lang="es-419" sz="3000" i="1" dirty="0">
                <a:solidFill>
                  <a:srgbClr val="FFFFFF"/>
                </a:solidFill>
              </a:rPr>
              <a:t/>
            </a:r>
            <a:br>
              <a:rPr lang="es-419" sz="3000" i="1" dirty="0">
                <a:solidFill>
                  <a:srgbClr val="FFFFFF"/>
                </a:solidFill>
              </a:rPr>
            </a:br>
            <a:r>
              <a:rPr lang="es-419" sz="1000" dirty="0">
                <a:latin typeface="Calibri"/>
                <a:ea typeface="Calibri"/>
                <a:cs typeface="Calibri"/>
                <a:sym typeface="Calibri"/>
              </a:rPr>
              <a:t/>
            </a:r>
            <a:br>
              <a:rPr lang="es-419" sz="1000" dirty="0">
                <a:latin typeface="Calibri"/>
                <a:ea typeface="Calibri"/>
                <a:cs typeface="Calibri"/>
                <a:sym typeface="Calibri"/>
              </a:rPr>
            </a:br>
            <a:r>
              <a:rPr lang="es-419" sz="3200" i="1" dirty="0">
                <a:solidFill>
                  <a:srgbClr val="FFFF00"/>
                </a:solidFill>
              </a:rPr>
              <a:t> </a:t>
            </a:r>
            <a:r>
              <a:rPr lang="es-419" sz="2900" i="1" dirty="0">
                <a:solidFill>
                  <a:srgbClr val="FFFF00"/>
                </a:solidFill>
              </a:rPr>
              <a:t>Para la seguridad de los empleados y clientes</a:t>
            </a:r>
            <a:r>
              <a:rPr lang="en-US" sz="3240" i="1" dirty="0">
                <a:solidFill>
                  <a:srgbClr val="FFFF00"/>
                </a:solidFill>
                <a:latin typeface="Calibri"/>
                <a:ea typeface="Calibri"/>
                <a:cs typeface="Calibri"/>
                <a:sym typeface="Calibri"/>
              </a:rPr>
              <a:t> </a:t>
            </a:r>
            <a:endParaRPr sz="4320" i="1" dirty="0">
              <a:solidFill>
                <a:srgbClr val="FFFF00"/>
              </a:solidFill>
              <a:latin typeface="Calibri"/>
              <a:ea typeface="Calibri"/>
              <a:cs typeface="Calibri"/>
              <a:sym typeface="Calibri"/>
            </a:endParaRPr>
          </a:p>
        </p:txBody>
      </p:sp>
      <p:pic>
        <p:nvPicPr>
          <p:cNvPr id="94" name="Google Shape;94;p1"/>
          <p:cNvPicPr preferRelativeResize="0"/>
          <p:nvPr/>
        </p:nvPicPr>
        <p:blipFill>
          <a:blip r:embed="rId3">
            <a:alphaModFix/>
          </a:blip>
          <a:stretch>
            <a:fillRect/>
          </a:stretch>
        </p:blipFill>
        <p:spPr>
          <a:xfrm>
            <a:off x="6741275" y="1838075"/>
            <a:ext cx="4026950" cy="2463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xfrm>
            <a:off x="457200" y="365125"/>
            <a:ext cx="10515600" cy="1325700"/>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s-ES" dirty="0">
                <a:solidFill>
                  <a:schemeClr val="lt1"/>
                </a:solidFill>
              </a:rPr>
              <a:t>Cumplimiento de las pautas de salud</a:t>
            </a:r>
            <a:r>
              <a:rPr lang="en-US" dirty="0">
                <a:solidFill>
                  <a:schemeClr val="lt1"/>
                </a:solidFill>
              </a:rPr>
              <a:t>: </a:t>
            </a:r>
            <a:r>
              <a:rPr lang="en-US" sz="3500" dirty="0">
                <a:solidFill>
                  <a:schemeClr val="lt1"/>
                </a:solidFill>
              </a:rPr>
              <a:t> </a:t>
            </a:r>
            <a:endParaRPr sz="3500" dirty="0">
              <a:solidFill>
                <a:schemeClr val="lt1"/>
              </a:solidFill>
            </a:endParaRPr>
          </a:p>
          <a:p>
            <a:pPr lvl="0">
              <a:buClr>
                <a:schemeClr val="lt1"/>
              </a:buClr>
              <a:buSzPts val="4400"/>
            </a:pPr>
            <a:r>
              <a:rPr lang="en-US" sz="3500" b="1" dirty="0">
                <a:solidFill>
                  <a:srgbClr val="FFFF00"/>
                </a:solidFill>
              </a:rPr>
              <a:t>PROPIETARIOS MINORISTAS</a:t>
            </a:r>
            <a:endParaRPr sz="3500" dirty="0"/>
          </a:p>
        </p:txBody>
      </p:sp>
      <p:sp>
        <p:nvSpPr>
          <p:cNvPr id="160" name="Google Shape;160;p3"/>
          <p:cNvSpPr txBox="1">
            <a:spLocks noGrp="1"/>
          </p:cNvSpPr>
          <p:nvPr>
            <p:ph type="body" idx="1"/>
          </p:nvPr>
        </p:nvSpPr>
        <p:spPr>
          <a:xfrm>
            <a:off x="838200" y="1593850"/>
            <a:ext cx="5304000" cy="4670400"/>
          </a:xfrm>
          <a:prstGeom prst="rect">
            <a:avLst/>
          </a:prstGeom>
          <a:noFill/>
          <a:ln>
            <a:noFill/>
          </a:ln>
        </p:spPr>
        <p:txBody>
          <a:bodyPr spcFirstLastPara="1" wrap="square" lIns="91425" tIns="45700" rIns="91425" bIns="45700" anchor="t" anchorCtr="0">
            <a:normAutofit fontScale="70000" lnSpcReduction="20000"/>
          </a:bodyPr>
          <a:lstStyle/>
          <a:p>
            <a:pPr marL="0" lvl="0" indent="0">
              <a:lnSpc>
                <a:spcPct val="80000"/>
              </a:lnSpc>
              <a:spcBef>
                <a:spcPts val="0"/>
              </a:spcBef>
              <a:buClr>
                <a:schemeClr val="lt1"/>
              </a:buClr>
              <a:buNone/>
            </a:pPr>
            <a:endParaRPr lang="es-ES" sz="1600" b="1" dirty="0">
              <a:solidFill>
                <a:srgbClr val="FFFF00"/>
              </a:solidFill>
            </a:endParaRPr>
          </a:p>
          <a:p>
            <a:pPr marL="0" lvl="0" indent="0">
              <a:lnSpc>
                <a:spcPct val="80000"/>
              </a:lnSpc>
              <a:spcBef>
                <a:spcPts val="0"/>
              </a:spcBef>
              <a:buClr>
                <a:schemeClr val="lt1"/>
              </a:buClr>
              <a:buNone/>
            </a:pPr>
            <a:r>
              <a:rPr lang="es-419" sz="1600" b="1" dirty="0">
                <a:solidFill>
                  <a:srgbClr val="FFFF00"/>
                </a:solidFill>
              </a:rPr>
              <a:t>Para recoger en la acera o limite el número de personas que ingresan (se deben seguir los protocolos de seguridad)</a:t>
            </a:r>
            <a:endParaRPr lang="es-419" sz="2600" b="1" dirty="0">
              <a:solidFill>
                <a:srgbClr val="FFFF00"/>
              </a:solidFill>
            </a:endParaRPr>
          </a:p>
          <a:p>
            <a:pPr marL="0" lvl="0" indent="0">
              <a:lnSpc>
                <a:spcPct val="80000"/>
              </a:lnSpc>
              <a:buClr>
                <a:schemeClr val="lt1"/>
              </a:buClr>
              <a:buNone/>
            </a:pPr>
            <a:r>
              <a:rPr lang="es-419" sz="2500" dirty="0">
                <a:solidFill>
                  <a:schemeClr val="lt1"/>
                </a:solidFill>
              </a:rPr>
              <a:t>SEÑALIZACIÓN REQUERIDA:</a:t>
            </a:r>
          </a:p>
          <a:p>
            <a:pPr marL="469900">
              <a:lnSpc>
                <a:spcPct val="80000"/>
              </a:lnSpc>
              <a:buClr>
                <a:schemeClr val="lt1"/>
              </a:buClr>
              <a:buSzPts val="1600"/>
            </a:pPr>
            <a:r>
              <a:rPr lang="es-419" sz="2500" dirty="0">
                <a:solidFill>
                  <a:schemeClr val="lt1"/>
                </a:solidFill>
              </a:rPr>
              <a:t>Aquí se hace cumplir el uso obligatorio del cubrebocas</a:t>
            </a:r>
          </a:p>
          <a:p>
            <a:pPr marL="469900">
              <a:lnSpc>
                <a:spcPct val="80000"/>
              </a:lnSpc>
              <a:buClr>
                <a:schemeClr val="lt1"/>
              </a:buClr>
              <a:buSzPts val="1600"/>
            </a:pPr>
            <a:endParaRPr lang="es-419" sz="2500" dirty="0">
              <a:solidFill>
                <a:schemeClr val="lt1"/>
              </a:solidFill>
            </a:endParaRPr>
          </a:p>
          <a:p>
            <a:pPr marL="469900">
              <a:lnSpc>
                <a:spcPct val="80000"/>
              </a:lnSpc>
              <a:spcBef>
                <a:spcPts val="0"/>
              </a:spcBef>
              <a:buClr>
                <a:schemeClr val="lt1"/>
              </a:buClr>
              <a:buSzPts val="1600"/>
            </a:pPr>
            <a:r>
              <a:rPr lang="es-419" sz="2500" dirty="0">
                <a:solidFill>
                  <a:schemeClr val="lt1"/>
                </a:solidFill>
              </a:rPr>
              <a:t>Distancia física (6 pies de distancia de los demás)</a:t>
            </a:r>
          </a:p>
          <a:p>
            <a:pPr marL="469900">
              <a:lnSpc>
                <a:spcPct val="80000"/>
              </a:lnSpc>
              <a:spcBef>
                <a:spcPts val="0"/>
              </a:spcBef>
              <a:buClr>
                <a:schemeClr val="lt1"/>
              </a:buClr>
              <a:buSzPts val="1600"/>
            </a:pPr>
            <a:endParaRPr lang="es-419" sz="2500" dirty="0">
              <a:solidFill>
                <a:schemeClr val="lt1"/>
              </a:solidFill>
            </a:endParaRPr>
          </a:p>
          <a:p>
            <a:pPr marL="469900">
              <a:lnSpc>
                <a:spcPct val="80000"/>
              </a:lnSpc>
              <a:spcBef>
                <a:spcPts val="0"/>
              </a:spcBef>
              <a:buClr>
                <a:schemeClr val="lt1"/>
              </a:buClr>
              <a:buSzPts val="1600"/>
            </a:pPr>
            <a:endParaRPr lang="es-419" sz="2500" dirty="0">
              <a:solidFill>
                <a:schemeClr val="lt1"/>
              </a:solidFill>
            </a:endParaRPr>
          </a:p>
          <a:p>
            <a:pPr marL="469900">
              <a:lnSpc>
                <a:spcPct val="80000"/>
              </a:lnSpc>
              <a:spcBef>
                <a:spcPts val="0"/>
              </a:spcBef>
              <a:buClr>
                <a:schemeClr val="lt1"/>
              </a:buClr>
              <a:buSzPts val="1600"/>
            </a:pPr>
            <a:r>
              <a:rPr lang="es-419" sz="2500" dirty="0">
                <a:solidFill>
                  <a:schemeClr val="lt1"/>
                </a:solidFill>
              </a:rPr>
              <a:t>No ingrese si no se siente bien</a:t>
            </a:r>
          </a:p>
          <a:p>
            <a:pPr marL="469900">
              <a:lnSpc>
                <a:spcPct val="80000"/>
              </a:lnSpc>
              <a:spcBef>
                <a:spcPts val="0"/>
              </a:spcBef>
              <a:buClr>
                <a:schemeClr val="lt1"/>
              </a:buClr>
              <a:buSzPts val="1600"/>
            </a:pPr>
            <a:endParaRPr lang="es-419" sz="2500" dirty="0">
              <a:solidFill>
                <a:schemeClr val="lt1"/>
              </a:solidFill>
            </a:endParaRPr>
          </a:p>
          <a:p>
            <a:pPr marL="469900">
              <a:lnSpc>
                <a:spcPct val="80000"/>
              </a:lnSpc>
              <a:spcBef>
                <a:spcPts val="0"/>
              </a:spcBef>
              <a:buClr>
                <a:schemeClr val="lt1"/>
              </a:buClr>
              <a:buSzPts val="1600"/>
            </a:pPr>
            <a:endParaRPr lang="es-419" sz="2500" dirty="0">
              <a:solidFill>
                <a:schemeClr val="lt1"/>
              </a:solidFill>
            </a:endParaRPr>
          </a:p>
          <a:p>
            <a:pPr marL="469900">
              <a:lnSpc>
                <a:spcPct val="80000"/>
              </a:lnSpc>
              <a:spcBef>
                <a:spcPts val="0"/>
              </a:spcBef>
              <a:buClr>
                <a:schemeClr val="lt1"/>
              </a:buClr>
              <a:buSzPts val="1600"/>
            </a:pPr>
            <a:r>
              <a:rPr lang="es-419" sz="2500" dirty="0">
                <a:solidFill>
                  <a:schemeClr val="lt1"/>
                </a:solidFill>
              </a:rPr>
              <a:t>Marcas en el piso donde se formen filas; puede usar cinta o marcadores para piso para marcarlo</a:t>
            </a:r>
          </a:p>
          <a:p>
            <a:pPr marL="469900">
              <a:lnSpc>
                <a:spcPct val="80000"/>
              </a:lnSpc>
              <a:spcBef>
                <a:spcPts val="0"/>
              </a:spcBef>
              <a:buClr>
                <a:schemeClr val="lt1"/>
              </a:buClr>
              <a:buSzPts val="1600"/>
            </a:pPr>
            <a:endParaRPr lang="es-419" sz="2500" dirty="0">
              <a:solidFill>
                <a:schemeClr val="lt1"/>
              </a:solidFill>
            </a:endParaRPr>
          </a:p>
          <a:p>
            <a:pPr marL="469900">
              <a:lnSpc>
                <a:spcPct val="80000"/>
              </a:lnSpc>
              <a:spcBef>
                <a:spcPts val="0"/>
              </a:spcBef>
              <a:buClr>
                <a:schemeClr val="lt1"/>
              </a:buClr>
              <a:buSzPts val="1600"/>
            </a:pPr>
            <a:endParaRPr lang="es-419" sz="2500" dirty="0">
              <a:solidFill>
                <a:schemeClr val="lt1"/>
              </a:solidFill>
            </a:endParaRPr>
          </a:p>
          <a:p>
            <a:pPr marL="469900">
              <a:lnSpc>
                <a:spcPct val="80000"/>
              </a:lnSpc>
              <a:spcBef>
                <a:spcPts val="0"/>
              </a:spcBef>
              <a:buClr>
                <a:schemeClr val="lt1"/>
              </a:buClr>
              <a:buSzPts val="1600"/>
            </a:pPr>
            <a:r>
              <a:rPr lang="es-419" sz="2500" dirty="0">
                <a:solidFill>
                  <a:schemeClr val="lt1"/>
                </a:solidFill>
              </a:rPr>
              <a:t>Señalización: </a:t>
            </a:r>
          </a:p>
          <a:p>
            <a:pPr marL="927100" lvl="1">
              <a:lnSpc>
                <a:spcPct val="80000"/>
              </a:lnSpc>
              <a:spcBef>
                <a:spcPts val="0"/>
              </a:spcBef>
              <a:buClr>
                <a:schemeClr val="lt1"/>
              </a:buClr>
              <a:buSzPts val="1600"/>
            </a:pPr>
            <a:r>
              <a:rPr lang="es-419" sz="2100" dirty="0">
                <a:solidFill>
                  <a:schemeClr val="lt1"/>
                </a:solidFill>
              </a:rPr>
              <a:t>Letrero de cubrebocas</a:t>
            </a:r>
          </a:p>
          <a:p>
            <a:pPr marL="927100" lvl="1">
              <a:lnSpc>
                <a:spcPct val="80000"/>
              </a:lnSpc>
              <a:spcBef>
                <a:spcPts val="0"/>
              </a:spcBef>
              <a:buClr>
                <a:schemeClr val="lt1"/>
              </a:buClr>
              <a:buSzPts val="1600"/>
            </a:pPr>
            <a:r>
              <a:rPr lang="es-419" sz="2100" dirty="0">
                <a:solidFill>
                  <a:schemeClr val="lt1"/>
                </a:solidFill>
              </a:rPr>
              <a:t>Letrero de distancia de 6 pies</a:t>
            </a:r>
          </a:p>
          <a:p>
            <a:pPr marL="927100" lvl="1">
              <a:lnSpc>
                <a:spcPct val="80000"/>
              </a:lnSpc>
              <a:spcBef>
                <a:spcPts val="0"/>
              </a:spcBef>
              <a:buClr>
                <a:schemeClr val="lt1"/>
              </a:buClr>
              <a:buSzPts val="1600"/>
            </a:pPr>
            <a:r>
              <a:rPr lang="es-419" sz="2100" dirty="0">
                <a:solidFill>
                  <a:schemeClr val="lt1"/>
                </a:solidFill>
              </a:rPr>
              <a:t>Letrero sencillo de notificación de distanciamiento social</a:t>
            </a:r>
          </a:p>
          <a:p>
            <a:pPr marL="927100" lvl="1">
              <a:lnSpc>
                <a:spcPct val="80000"/>
              </a:lnSpc>
              <a:spcBef>
                <a:spcPts val="0"/>
              </a:spcBef>
              <a:buClr>
                <a:schemeClr val="lt1"/>
              </a:buClr>
              <a:buSzPts val="1600"/>
            </a:pPr>
            <a:r>
              <a:rPr lang="es-419" sz="2100" dirty="0">
                <a:solidFill>
                  <a:schemeClr val="lt1"/>
                </a:solidFill>
              </a:rPr>
              <a:t>Letreros que le recuerden a las personas que se queden en casa y no vayan a trabajar: que no ingresen si tienen tos o fiebre, y que no se den la mano</a:t>
            </a:r>
            <a:endParaRPr lang="es-419" sz="1600" dirty="0">
              <a:solidFill>
                <a:schemeClr val="lt1"/>
              </a:solidFill>
            </a:endParaRPr>
          </a:p>
        </p:txBody>
      </p:sp>
      <p:pic>
        <p:nvPicPr>
          <p:cNvPr id="161" name="Google Shape;161;p3"/>
          <p:cNvPicPr preferRelativeResize="0"/>
          <p:nvPr/>
        </p:nvPicPr>
        <p:blipFill rotWithShape="1">
          <a:blip r:embed="rId3">
            <a:alphaModFix/>
          </a:blip>
          <a:srcRect l="21120" t="16658" r="24333" b="23546"/>
          <a:stretch/>
        </p:blipFill>
        <p:spPr>
          <a:xfrm>
            <a:off x="6727675" y="1533825"/>
            <a:ext cx="4275276" cy="2634925"/>
          </a:xfrm>
          <a:prstGeom prst="rect">
            <a:avLst/>
          </a:prstGeom>
          <a:noFill/>
          <a:ln w="28575" cap="flat" cmpd="sng">
            <a:solidFill>
              <a:srgbClr val="FFFF00"/>
            </a:solidFill>
            <a:prstDash val="solid"/>
            <a:round/>
            <a:headEnd type="none" w="sm" len="sm"/>
            <a:tailEnd type="none" w="sm" len="sm"/>
          </a:ln>
        </p:spPr>
      </p:pic>
      <p:pic>
        <p:nvPicPr>
          <p:cNvPr id="162" name="Google Shape;162;p3"/>
          <p:cNvPicPr preferRelativeResize="0"/>
          <p:nvPr/>
        </p:nvPicPr>
        <p:blipFill rotWithShape="1">
          <a:blip r:embed="rId4">
            <a:alphaModFix/>
          </a:blip>
          <a:srcRect l="19456" t="18137" r="20454" b="-6915"/>
          <a:stretch/>
        </p:blipFill>
        <p:spPr>
          <a:xfrm>
            <a:off x="6211475" y="3140475"/>
            <a:ext cx="3599024" cy="2796399"/>
          </a:xfrm>
          <a:prstGeom prst="rect">
            <a:avLst/>
          </a:prstGeom>
          <a:noFill/>
          <a:ln w="28575" cap="flat" cmpd="sng">
            <a:solidFill>
              <a:srgbClr val="FFFF00"/>
            </a:solidFill>
            <a:prstDash val="solid"/>
            <a:round/>
            <a:headEnd type="none" w="sm" len="sm"/>
            <a:tailEnd type="none" w="sm" len="sm"/>
          </a:ln>
        </p:spPr>
      </p:pic>
      <p:pic>
        <p:nvPicPr>
          <p:cNvPr id="163" name="Google Shape;163;p3"/>
          <p:cNvPicPr preferRelativeResize="0"/>
          <p:nvPr/>
        </p:nvPicPr>
        <p:blipFill>
          <a:blip r:embed="rId5">
            <a:alphaModFix/>
          </a:blip>
          <a:stretch>
            <a:fillRect/>
          </a:stretch>
        </p:blipFill>
        <p:spPr>
          <a:xfrm>
            <a:off x="9285675" y="2412125"/>
            <a:ext cx="2533650" cy="4019550"/>
          </a:xfrm>
          <a:prstGeom prst="rect">
            <a:avLst/>
          </a:prstGeom>
          <a:noFill/>
          <a:ln w="38100" cap="flat" cmpd="sng">
            <a:solidFill>
              <a:srgbClr val="FFFF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xfrm>
            <a:off x="457200" y="365125"/>
            <a:ext cx="10515600" cy="1325700"/>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s-ES" dirty="0">
                <a:solidFill>
                  <a:schemeClr val="lt1"/>
                </a:solidFill>
              </a:rPr>
              <a:t>Cumplimiento de las pautas de salud</a:t>
            </a:r>
            <a:r>
              <a:rPr lang="en-US" dirty="0">
                <a:solidFill>
                  <a:schemeClr val="lt1"/>
                </a:solidFill>
              </a:rPr>
              <a:t>: </a:t>
            </a:r>
            <a:br>
              <a:rPr lang="en-US" dirty="0">
                <a:solidFill>
                  <a:schemeClr val="lt1"/>
                </a:solidFill>
              </a:rPr>
            </a:br>
            <a:r>
              <a:rPr lang="en-US" sz="3500" b="1" dirty="0">
                <a:solidFill>
                  <a:srgbClr val="FFFF00"/>
                </a:solidFill>
              </a:rPr>
              <a:t>PROPIETARIOS MINORISTAS</a:t>
            </a:r>
            <a:endParaRPr sz="3500" dirty="0"/>
          </a:p>
        </p:txBody>
      </p:sp>
      <p:sp>
        <p:nvSpPr>
          <p:cNvPr id="160" name="Google Shape;160;p3"/>
          <p:cNvSpPr txBox="1">
            <a:spLocks noGrp="1"/>
          </p:cNvSpPr>
          <p:nvPr>
            <p:ph type="body" idx="1"/>
          </p:nvPr>
        </p:nvSpPr>
        <p:spPr>
          <a:xfrm>
            <a:off x="838200" y="1593850"/>
            <a:ext cx="5304000" cy="4670400"/>
          </a:xfrm>
          <a:prstGeom prst="rect">
            <a:avLst/>
          </a:prstGeom>
          <a:noFill/>
          <a:ln>
            <a:noFill/>
          </a:ln>
        </p:spPr>
        <p:txBody>
          <a:bodyPr spcFirstLastPara="1" wrap="square" lIns="91425" tIns="45700" rIns="91425" bIns="45700" anchor="t" anchorCtr="0">
            <a:normAutofit/>
          </a:bodyPr>
          <a:lstStyle/>
          <a:p>
            <a:pPr marL="0" indent="0">
              <a:lnSpc>
                <a:spcPct val="80000"/>
              </a:lnSpc>
              <a:spcBef>
                <a:spcPts val="0"/>
              </a:spcBef>
              <a:buClr>
                <a:schemeClr val="lt1"/>
              </a:buClr>
              <a:buNone/>
            </a:pPr>
            <a:r>
              <a:rPr lang="es-ES" sz="1600" b="1" dirty="0">
                <a:solidFill>
                  <a:srgbClr val="FFFF00"/>
                </a:solidFill>
              </a:rPr>
              <a:t>Para recoger en la acera o limite el número de personas que ingresan (se deben seguir los protocolos de seguridad)</a:t>
            </a:r>
            <a:endParaRPr sz="2600" b="1" dirty="0">
              <a:solidFill>
                <a:srgbClr val="FFFF00"/>
              </a:solidFill>
            </a:endParaRPr>
          </a:p>
          <a:p>
            <a:pPr marL="0" lvl="0" indent="0">
              <a:lnSpc>
                <a:spcPct val="80000"/>
              </a:lnSpc>
              <a:buClr>
                <a:schemeClr val="lt1"/>
              </a:buClr>
              <a:buNone/>
            </a:pPr>
            <a:r>
              <a:rPr lang="en-US" sz="2500" dirty="0">
                <a:solidFill>
                  <a:schemeClr val="lt1"/>
                </a:solidFill>
              </a:rPr>
              <a:t>SEÑALIZACIÓN REQUERIDA:</a:t>
            </a:r>
            <a:endParaRPr sz="2500" dirty="0">
              <a:solidFill>
                <a:schemeClr val="lt1"/>
              </a:solidFill>
            </a:endParaRPr>
          </a:p>
          <a:p>
            <a:pPr lvl="0" indent="-330200">
              <a:lnSpc>
                <a:spcPct val="80000"/>
              </a:lnSpc>
              <a:buClr>
                <a:schemeClr val="lt1"/>
              </a:buClr>
              <a:buSzPts val="1600"/>
              <a:buAutoNum type="arabicPeriod"/>
            </a:pPr>
            <a:r>
              <a:rPr lang="es-ES" sz="2500" dirty="0">
                <a:solidFill>
                  <a:schemeClr val="lt1"/>
                </a:solidFill>
              </a:rPr>
              <a:t>Plan de Salud y Seguridad - publicado</a:t>
            </a:r>
            <a:endParaRPr sz="2500" dirty="0">
              <a:solidFill>
                <a:schemeClr val="lt1"/>
              </a:solidFill>
            </a:endParaRPr>
          </a:p>
          <a:p>
            <a:pPr lvl="0" indent="-330200">
              <a:lnSpc>
                <a:spcPct val="80000"/>
              </a:lnSpc>
              <a:spcBef>
                <a:spcPts val="0"/>
              </a:spcBef>
              <a:buClr>
                <a:schemeClr val="lt1"/>
              </a:buClr>
              <a:buSzPts val="1600"/>
              <a:buAutoNum type="arabicPeriod"/>
            </a:pPr>
            <a:r>
              <a:rPr lang="pt-BR" sz="2500" dirty="0">
                <a:solidFill>
                  <a:schemeClr val="lt1"/>
                </a:solidFill>
              </a:rPr>
              <a:t>Anexo A: Protocolo de Distanciamiento Social</a:t>
            </a:r>
          </a:p>
          <a:p>
            <a:pPr lvl="0" indent="-330200">
              <a:lnSpc>
                <a:spcPct val="80000"/>
              </a:lnSpc>
              <a:spcBef>
                <a:spcPts val="0"/>
              </a:spcBef>
              <a:buClr>
                <a:schemeClr val="lt1"/>
              </a:buClr>
              <a:buSzPts val="1600"/>
              <a:buAutoNum type="arabicPeriod"/>
            </a:pPr>
            <a:r>
              <a:rPr lang="es-ES" sz="2500" u="sng" dirty="0">
                <a:solidFill>
                  <a:schemeClr val="lt1"/>
                </a:solidFill>
              </a:rPr>
              <a:t>DESINFECTANTE DE MANOS:</a:t>
            </a:r>
            <a:r>
              <a:rPr lang="es-ES" sz="2500" dirty="0">
                <a:solidFill>
                  <a:schemeClr val="lt1"/>
                </a:solidFill>
              </a:rPr>
              <a:t> Debe estar disponible para el público.</a:t>
            </a:r>
            <a:r>
              <a:rPr lang="en-US" sz="2500" dirty="0">
                <a:solidFill>
                  <a:schemeClr val="lt1"/>
                </a:solidFill>
              </a:rPr>
              <a:t> </a:t>
            </a:r>
          </a:p>
          <a:p>
            <a:pPr lvl="0" indent="-330200">
              <a:lnSpc>
                <a:spcPct val="80000"/>
              </a:lnSpc>
              <a:spcBef>
                <a:spcPts val="0"/>
              </a:spcBef>
              <a:buClr>
                <a:schemeClr val="lt1"/>
              </a:buClr>
              <a:buSzPts val="1600"/>
              <a:buAutoNum type="arabicPeriod"/>
            </a:pPr>
            <a:endParaRPr lang="en-US" sz="2500" u="sng" dirty="0">
              <a:solidFill>
                <a:schemeClr val="lt1"/>
              </a:solidFill>
            </a:endParaRPr>
          </a:p>
          <a:p>
            <a:pPr marL="127000" lvl="0" indent="0">
              <a:lnSpc>
                <a:spcPct val="80000"/>
              </a:lnSpc>
              <a:spcBef>
                <a:spcPts val="0"/>
              </a:spcBef>
              <a:buClr>
                <a:schemeClr val="lt1"/>
              </a:buClr>
              <a:buSzPts val="1600"/>
              <a:buNone/>
            </a:pPr>
            <a:r>
              <a:rPr lang="es-ES" sz="2500" dirty="0">
                <a:solidFill>
                  <a:schemeClr val="lt1"/>
                </a:solidFill>
              </a:rPr>
              <a:t>Modifique o elimine cualquier procedimiento de obtener firmas de los clientes, o desinfecte el equipo después de cada uso.</a:t>
            </a:r>
            <a:endParaRPr sz="1600" dirty="0">
              <a:solidFill>
                <a:schemeClr val="lt1"/>
              </a:solidFill>
            </a:endParaRPr>
          </a:p>
        </p:txBody>
      </p:sp>
      <p:pic>
        <p:nvPicPr>
          <p:cNvPr id="161" name="Google Shape;161;p3"/>
          <p:cNvPicPr preferRelativeResize="0"/>
          <p:nvPr/>
        </p:nvPicPr>
        <p:blipFill rotWithShape="1">
          <a:blip r:embed="rId3">
            <a:alphaModFix/>
          </a:blip>
          <a:srcRect l="21120" t="16658" r="24333" b="23546"/>
          <a:stretch/>
        </p:blipFill>
        <p:spPr>
          <a:xfrm>
            <a:off x="6727675" y="1533825"/>
            <a:ext cx="4275276" cy="2634925"/>
          </a:xfrm>
          <a:prstGeom prst="rect">
            <a:avLst/>
          </a:prstGeom>
          <a:noFill/>
          <a:ln w="28575" cap="flat" cmpd="sng">
            <a:solidFill>
              <a:srgbClr val="FFFF00"/>
            </a:solidFill>
            <a:prstDash val="solid"/>
            <a:round/>
            <a:headEnd type="none" w="sm" len="sm"/>
            <a:tailEnd type="none" w="sm" len="sm"/>
          </a:ln>
        </p:spPr>
      </p:pic>
      <p:pic>
        <p:nvPicPr>
          <p:cNvPr id="162" name="Google Shape;162;p3"/>
          <p:cNvPicPr preferRelativeResize="0"/>
          <p:nvPr/>
        </p:nvPicPr>
        <p:blipFill rotWithShape="1">
          <a:blip r:embed="rId4">
            <a:alphaModFix/>
          </a:blip>
          <a:srcRect l="19456" t="18137" r="20454" b="-6915"/>
          <a:stretch/>
        </p:blipFill>
        <p:spPr>
          <a:xfrm>
            <a:off x="6211475" y="3140475"/>
            <a:ext cx="3599024" cy="2796399"/>
          </a:xfrm>
          <a:prstGeom prst="rect">
            <a:avLst/>
          </a:prstGeom>
          <a:noFill/>
          <a:ln w="28575" cap="flat" cmpd="sng">
            <a:solidFill>
              <a:srgbClr val="FFFF00"/>
            </a:solidFill>
            <a:prstDash val="solid"/>
            <a:round/>
            <a:headEnd type="none" w="sm" len="sm"/>
            <a:tailEnd type="none" w="sm" len="sm"/>
          </a:ln>
        </p:spPr>
      </p:pic>
      <p:pic>
        <p:nvPicPr>
          <p:cNvPr id="163" name="Google Shape;163;p3"/>
          <p:cNvPicPr preferRelativeResize="0"/>
          <p:nvPr/>
        </p:nvPicPr>
        <p:blipFill>
          <a:blip r:embed="rId5">
            <a:alphaModFix/>
          </a:blip>
          <a:stretch>
            <a:fillRect/>
          </a:stretch>
        </p:blipFill>
        <p:spPr>
          <a:xfrm>
            <a:off x="9285675" y="2412125"/>
            <a:ext cx="2533650" cy="4019550"/>
          </a:xfrm>
          <a:prstGeom prst="rect">
            <a:avLst/>
          </a:prstGeom>
          <a:noFill/>
          <a:ln w="38100" cap="flat" cmpd="sng">
            <a:solidFill>
              <a:srgbClr val="FFFF00"/>
            </a:solidFill>
            <a:prstDash val="solid"/>
            <a:round/>
            <a:headEnd type="none" w="sm" len="sm"/>
            <a:tailEnd type="none" w="sm" len="sm"/>
          </a:ln>
        </p:spPr>
      </p:pic>
    </p:spTree>
    <p:extLst>
      <p:ext uri="{BB962C8B-B14F-4D97-AF65-F5344CB8AC3E}">
        <p14:creationId xmlns:p14="http://schemas.microsoft.com/office/powerpoint/2010/main" val="229113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Compliance with Health Guidelines</a:t>
            </a:r>
            <a:endParaRPr/>
          </a:p>
        </p:txBody>
      </p:sp>
      <p:pic>
        <p:nvPicPr>
          <p:cNvPr id="170" name="Google Shape;170;p4"/>
          <p:cNvPicPr preferRelativeResize="0"/>
          <p:nvPr/>
        </p:nvPicPr>
        <p:blipFill rotWithShape="1">
          <a:blip r:embed="rId3">
            <a:alphaModFix/>
          </a:blip>
          <a:srcRect/>
          <a:stretch/>
        </p:blipFill>
        <p:spPr>
          <a:xfrm>
            <a:off x="221511" y="531628"/>
            <a:ext cx="11354756" cy="59612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2"/>
          <p:cNvPicPr preferRelativeResize="0"/>
          <p:nvPr/>
        </p:nvPicPr>
        <p:blipFill rotWithShape="1">
          <a:blip r:embed="rId3">
            <a:alphaModFix/>
          </a:blip>
          <a:srcRect/>
          <a:stretch/>
        </p:blipFill>
        <p:spPr>
          <a:xfrm>
            <a:off x="228600" y="370175"/>
            <a:ext cx="11662299" cy="6122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s-419" dirty="0">
                <a:solidFill>
                  <a:schemeClr val="lt1"/>
                </a:solidFill>
              </a:rPr>
              <a:t>¿Qué hace que aumente el riesgo?</a:t>
            </a:r>
            <a:endParaRPr lang="es-419" dirty="0"/>
          </a:p>
        </p:txBody>
      </p:sp>
      <p:sp>
        <p:nvSpPr>
          <p:cNvPr id="183" name="Google Shape;183;p7"/>
          <p:cNvSpPr txBox="1"/>
          <p:nvPr/>
        </p:nvSpPr>
        <p:spPr>
          <a:xfrm>
            <a:off x="844225" y="1476909"/>
            <a:ext cx="10381500" cy="3814200"/>
          </a:xfrm>
          <a:prstGeom prst="rect">
            <a:avLst/>
          </a:prstGeom>
          <a:noFill/>
          <a:ln>
            <a:noFill/>
          </a:ln>
        </p:spPr>
        <p:txBody>
          <a:bodyPr spcFirstLastPara="1" wrap="square" lIns="91425" tIns="45700" rIns="91425" bIns="45700" anchor="t" anchorCtr="0">
            <a:normAutofit fontScale="92500" lnSpcReduction="10000"/>
          </a:bodyPr>
          <a:lstStyle/>
          <a:p>
            <a:pPr marL="457200" lvl="0" indent="-355600">
              <a:lnSpc>
                <a:spcPct val="90000"/>
              </a:lnSpc>
              <a:spcBef>
                <a:spcPts val="1000"/>
              </a:spcBef>
              <a:buClr>
                <a:srgbClr val="FFFFFF"/>
              </a:buClr>
              <a:buSzPts val="2000"/>
              <a:buFont typeface="Calibri"/>
              <a:buChar char="●"/>
            </a:pPr>
            <a:r>
              <a:rPr lang="es-419" sz="3200" dirty="0">
                <a:solidFill>
                  <a:schemeClr val="lt1"/>
                </a:solidFill>
                <a:latin typeface="Calibri"/>
                <a:ea typeface="Calibri"/>
                <a:cs typeface="Calibri"/>
                <a:sym typeface="Calibri"/>
              </a:rPr>
              <a:t>No usar o usar incorrectamente el cubrebocas.</a:t>
            </a:r>
          </a:p>
          <a:p>
            <a:pPr marL="457200" lvl="0" indent="-355600">
              <a:lnSpc>
                <a:spcPct val="90000"/>
              </a:lnSpc>
              <a:buClr>
                <a:srgbClr val="FFFFFF"/>
              </a:buClr>
              <a:buSzPts val="2000"/>
              <a:buFont typeface="Calibri"/>
              <a:buChar char="●"/>
            </a:pPr>
            <a:r>
              <a:rPr lang="es-419" sz="3200" dirty="0">
                <a:solidFill>
                  <a:schemeClr val="lt1"/>
                </a:solidFill>
                <a:latin typeface="Calibri"/>
                <a:ea typeface="Calibri"/>
                <a:cs typeface="Calibri"/>
                <a:sym typeface="Calibri"/>
              </a:rPr>
              <a:t>No lavarse las manos con frecuencia.</a:t>
            </a:r>
          </a:p>
          <a:p>
            <a:pPr marL="457200" lvl="0" indent="-355600">
              <a:lnSpc>
                <a:spcPct val="90000"/>
              </a:lnSpc>
              <a:buClr>
                <a:srgbClr val="FFFFFF"/>
              </a:buClr>
              <a:buSzPts val="2000"/>
              <a:buFont typeface="Calibri"/>
              <a:buChar char="●"/>
            </a:pPr>
            <a:r>
              <a:rPr lang="es-419" sz="3200" dirty="0">
                <a:solidFill>
                  <a:schemeClr val="lt1"/>
                </a:solidFill>
                <a:latin typeface="Calibri"/>
                <a:ea typeface="Calibri"/>
                <a:cs typeface="Calibri"/>
                <a:sym typeface="Calibri"/>
              </a:rPr>
              <a:t>Para ayudar a que los empleados mantengan 6 pies de distancia de los demás y para disminuir el riesgo:</a:t>
            </a:r>
            <a:r>
              <a:rPr lang="es-419" sz="3200" i="1" dirty="0">
                <a:solidFill>
                  <a:srgbClr val="CC4125"/>
                </a:solidFill>
                <a:latin typeface="Calibri"/>
                <a:ea typeface="Calibri"/>
                <a:cs typeface="Calibri"/>
                <a:sym typeface="Calibri"/>
              </a:rPr>
              <a:t> </a:t>
            </a:r>
            <a:endParaRPr lang="es-419" sz="500" dirty="0">
              <a:solidFill>
                <a:srgbClr val="FFFFFF"/>
              </a:solidFill>
              <a:latin typeface="Calibri"/>
              <a:ea typeface="Calibri"/>
              <a:cs typeface="Calibri"/>
              <a:sym typeface="Calibri"/>
            </a:endParaRPr>
          </a:p>
          <a:p>
            <a:pPr marL="914400" lvl="1" indent="-381000">
              <a:lnSpc>
                <a:spcPct val="90000"/>
              </a:lnSpc>
              <a:buClr>
                <a:srgbClr val="FFFFFF"/>
              </a:buClr>
              <a:buSzPts val="2400"/>
              <a:buFont typeface="Calibri"/>
              <a:buChar char="○"/>
            </a:pPr>
            <a:endParaRPr lang="es-419" sz="2400" dirty="0">
              <a:solidFill>
                <a:srgbClr val="FFFFFF"/>
              </a:solidFill>
              <a:latin typeface="Calibri"/>
              <a:ea typeface="Calibri"/>
              <a:cs typeface="Calibri"/>
              <a:sym typeface="Calibri"/>
            </a:endParaRPr>
          </a:p>
          <a:p>
            <a:pPr marL="914400" lvl="1" indent="-381000">
              <a:lnSpc>
                <a:spcPct val="90000"/>
              </a:lnSpc>
              <a:buClr>
                <a:srgbClr val="FFFFFF"/>
              </a:buClr>
              <a:buSzPts val="2400"/>
              <a:buFont typeface="Calibri"/>
              <a:buChar char="○"/>
            </a:pPr>
            <a:r>
              <a:rPr lang="es-419" sz="2400" dirty="0">
                <a:solidFill>
                  <a:srgbClr val="FFFFFF"/>
                </a:solidFill>
                <a:latin typeface="Calibri"/>
                <a:ea typeface="Calibri"/>
                <a:cs typeface="Calibri"/>
                <a:sym typeface="Calibri"/>
              </a:rPr>
              <a:t>Limite el menú para que menos empleados estén trabajando al mismo tiempo.</a:t>
            </a:r>
          </a:p>
          <a:p>
            <a:pPr marL="914400" lvl="1" indent="-381000">
              <a:lnSpc>
                <a:spcPct val="90000"/>
              </a:lnSpc>
              <a:buClr>
                <a:srgbClr val="FFFFFF"/>
              </a:buClr>
              <a:buSzPts val="2400"/>
              <a:buFont typeface="Calibri"/>
              <a:buChar char="○"/>
            </a:pPr>
            <a:r>
              <a:rPr lang="es-419" sz="2400" dirty="0">
                <a:solidFill>
                  <a:srgbClr val="FFFFFF"/>
                </a:solidFill>
                <a:latin typeface="Calibri"/>
                <a:ea typeface="Calibri"/>
                <a:cs typeface="Calibri"/>
                <a:sym typeface="Calibri"/>
              </a:rPr>
              <a:t>Asegúrese de que las estaciones de trabajo estén al menos a seis pies entre sí.</a:t>
            </a:r>
          </a:p>
          <a:p>
            <a:pPr marL="914400" lvl="1" indent="-381000">
              <a:lnSpc>
                <a:spcPct val="90000"/>
              </a:lnSpc>
              <a:buClr>
                <a:srgbClr val="FFFFFF"/>
              </a:buClr>
              <a:buSzPts val="2400"/>
              <a:buFont typeface="Calibri"/>
              <a:buChar char="○"/>
            </a:pPr>
            <a:r>
              <a:rPr lang="es-419" sz="2400" dirty="0">
                <a:solidFill>
                  <a:srgbClr val="FFFFFF"/>
                </a:solidFill>
                <a:latin typeface="Calibri"/>
                <a:ea typeface="Calibri"/>
                <a:cs typeface="Calibri"/>
                <a:sym typeface="Calibri"/>
              </a:rPr>
              <a:t>Prepare los ingredientes la noche anterior para que el cocinero de preparación no tenga que estar presente cuando el establecimiento esté abierto. </a:t>
            </a:r>
          </a:p>
          <a:p>
            <a:pPr marL="914400" lvl="1" indent="-381000">
              <a:lnSpc>
                <a:spcPct val="90000"/>
              </a:lnSpc>
              <a:buClr>
                <a:srgbClr val="FFFFFF"/>
              </a:buClr>
              <a:buSzPts val="2400"/>
              <a:buFont typeface="Calibri"/>
              <a:buChar char="○"/>
            </a:pPr>
            <a:r>
              <a:rPr lang="es-419" sz="2400" dirty="0">
                <a:solidFill>
                  <a:srgbClr val="FFFFFF"/>
                </a:solidFill>
                <a:latin typeface="Calibri"/>
                <a:ea typeface="Calibri"/>
                <a:cs typeface="Calibri"/>
                <a:sym typeface="Calibri"/>
              </a:rPr>
              <a:t>No utilice áreas del restaurante para preparar comida si no han sido aprobadas para ese propósito.</a:t>
            </a:r>
            <a:endParaRPr lang="es-419" sz="2800" dirty="0">
              <a:solidFill>
                <a:srgbClr val="FFFFFF"/>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dirty="0">
              <a:solidFill>
                <a:srgbClr val="FFFFFF"/>
              </a:solidFill>
              <a:latin typeface="Calibri"/>
              <a:ea typeface="Calibri"/>
              <a:cs typeface="Calibri"/>
              <a:sym typeface="Calibri"/>
            </a:endParaRPr>
          </a:p>
        </p:txBody>
      </p:sp>
      <p:pic>
        <p:nvPicPr>
          <p:cNvPr id="184" name="Google Shape;184;p7"/>
          <p:cNvPicPr preferRelativeResize="0"/>
          <p:nvPr/>
        </p:nvPicPr>
        <p:blipFill>
          <a:blip r:embed="rId3">
            <a:alphaModFix/>
          </a:blip>
          <a:stretch>
            <a:fillRect/>
          </a:stretch>
        </p:blipFill>
        <p:spPr>
          <a:xfrm>
            <a:off x="5137050" y="5066275"/>
            <a:ext cx="1128325" cy="1066500"/>
          </a:xfrm>
          <a:prstGeom prst="rect">
            <a:avLst/>
          </a:prstGeom>
          <a:noFill/>
          <a:ln>
            <a:noFill/>
          </a:ln>
        </p:spPr>
      </p:pic>
      <p:pic>
        <p:nvPicPr>
          <p:cNvPr id="185" name="Google Shape;185;p7"/>
          <p:cNvPicPr preferRelativeResize="0"/>
          <p:nvPr/>
        </p:nvPicPr>
        <p:blipFill>
          <a:blip r:embed="rId4">
            <a:alphaModFix/>
          </a:blip>
          <a:stretch>
            <a:fillRect/>
          </a:stretch>
        </p:blipFill>
        <p:spPr>
          <a:xfrm>
            <a:off x="3658879" y="4966151"/>
            <a:ext cx="1391009" cy="1189900"/>
          </a:xfrm>
          <a:prstGeom prst="rect">
            <a:avLst/>
          </a:prstGeom>
          <a:noFill/>
          <a:ln>
            <a:noFill/>
          </a:ln>
        </p:spPr>
      </p:pic>
      <p:pic>
        <p:nvPicPr>
          <p:cNvPr id="186" name="Google Shape;186;p7"/>
          <p:cNvPicPr preferRelativeResize="0"/>
          <p:nvPr/>
        </p:nvPicPr>
        <p:blipFill>
          <a:blip r:embed="rId5">
            <a:alphaModFix/>
          </a:blip>
          <a:stretch>
            <a:fillRect/>
          </a:stretch>
        </p:blipFill>
        <p:spPr>
          <a:xfrm>
            <a:off x="6505050" y="5363300"/>
            <a:ext cx="1217921" cy="640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8f4aef747e_4_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s-419" dirty="0">
                <a:solidFill>
                  <a:schemeClr val="lt1"/>
                </a:solidFill>
              </a:rPr>
              <a:t>¿Qué hace que aumente el riesgo?</a:t>
            </a:r>
            <a:endParaRPr lang="es-419" dirty="0"/>
          </a:p>
        </p:txBody>
      </p:sp>
      <p:sp>
        <p:nvSpPr>
          <p:cNvPr id="193" name="Google Shape;193;g8f4aef747e_4_1"/>
          <p:cNvSpPr txBox="1"/>
          <p:nvPr/>
        </p:nvSpPr>
        <p:spPr>
          <a:xfrm>
            <a:off x="838200" y="2055999"/>
            <a:ext cx="6811950" cy="4167379"/>
          </a:xfrm>
          <a:prstGeom prst="rect">
            <a:avLst/>
          </a:prstGeom>
          <a:noFill/>
          <a:ln>
            <a:noFill/>
          </a:ln>
        </p:spPr>
        <p:txBody>
          <a:bodyPr spcFirstLastPara="1" wrap="square" lIns="91425" tIns="45700" rIns="91425" bIns="45700" anchor="t" anchorCtr="0">
            <a:noAutofit/>
          </a:bodyPr>
          <a:lstStyle/>
          <a:p>
            <a:pPr marL="457200" lvl="0" indent="-355600">
              <a:lnSpc>
                <a:spcPct val="90000"/>
              </a:lnSpc>
              <a:buClr>
                <a:srgbClr val="FFFFFF"/>
              </a:buClr>
              <a:buSzPts val="2000"/>
              <a:buFont typeface="Calibri"/>
              <a:buChar char="●"/>
            </a:pPr>
            <a:r>
              <a:rPr lang="es-419" sz="3200" dirty="0">
                <a:solidFill>
                  <a:srgbClr val="FFFFFF"/>
                </a:solidFill>
                <a:latin typeface="Calibri"/>
                <a:ea typeface="Calibri"/>
                <a:cs typeface="Calibri"/>
                <a:sym typeface="Calibri"/>
              </a:rPr>
              <a:t>Compartir alimentos o artículos comunes.</a:t>
            </a:r>
          </a:p>
          <a:p>
            <a:pPr marL="457200" lvl="0" indent="-355600" algn="l" rtl="0">
              <a:lnSpc>
                <a:spcPct val="90000"/>
              </a:lnSpc>
              <a:spcBef>
                <a:spcPts val="0"/>
              </a:spcBef>
              <a:spcAft>
                <a:spcPts val="0"/>
              </a:spcAft>
              <a:buClr>
                <a:srgbClr val="FFFFFF"/>
              </a:buClr>
              <a:buSzPts val="2000"/>
              <a:buFont typeface="Calibri"/>
              <a:buChar char="●"/>
            </a:pPr>
            <a:r>
              <a:rPr lang="es-419" sz="3200" dirty="0">
                <a:solidFill>
                  <a:srgbClr val="FFFFFF"/>
                </a:solidFill>
                <a:latin typeface="Calibri"/>
                <a:ea typeface="Calibri"/>
                <a:cs typeface="Calibri"/>
                <a:sym typeface="Calibri"/>
              </a:rPr>
              <a:t>Reunirse dentro de lugares y no al aire libre.</a:t>
            </a:r>
          </a:p>
          <a:p>
            <a:pPr marL="457200" lvl="0" indent="-355600">
              <a:lnSpc>
                <a:spcPct val="90000"/>
              </a:lnSpc>
              <a:buClr>
                <a:srgbClr val="FFFFFF"/>
              </a:buClr>
              <a:buSzPts val="2000"/>
              <a:buFont typeface="Calibri"/>
              <a:buChar char="●"/>
            </a:pPr>
            <a:r>
              <a:rPr lang="es-419" sz="3200" dirty="0">
                <a:solidFill>
                  <a:srgbClr val="FFFFFF"/>
                </a:solidFill>
                <a:latin typeface="Calibri"/>
                <a:ea typeface="Calibri"/>
                <a:cs typeface="Calibri"/>
                <a:sym typeface="Calibri"/>
              </a:rPr>
              <a:t>Salir de casa cuando está enfermo; quédese en casa si está enfermo.</a:t>
            </a:r>
          </a:p>
          <a:p>
            <a:pPr marL="457200" lvl="0" indent="-355600">
              <a:lnSpc>
                <a:spcPct val="90000"/>
              </a:lnSpc>
              <a:buClr>
                <a:srgbClr val="FFFFFF"/>
              </a:buClr>
              <a:buSzPts val="2000"/>
              <a:buFont typeface="Calibri"/>
              <a:buChar char="●"/>
            </a:pPr>
            <a:r>
              <a:rPr lang="es-419" sz="3200" dirty="0">
                <a:solidFill>
                  <a:srgbClr val="FFFFFF"/>
                </a:solidFill>
                <a:latin typeface="Calibri"/>
                <a:ea typeface="Calibri"/>
                <a:cs typeface="Calibri"/>
                <a:sym typeface="Calibri"/>
              </a:rPr>
              <a:t>Compartir el automóvil con otras personas que no pertenecen al mismo hogar</a:t>
            </a:r>
            <a:r>
              <a:rPr lang="es-ES" sz="3200" dirty="0">
                <a:solidFill>
                  <a:srgbClr val="FFFFFF"/>
                </a:solidFill>
                <a:latin typeface="Calibri"/>
                <a:ea typeface="Calibri"/>
                <a:cs typeface="Calibri"/>
                <a:sym typeface="Calibri"/>
              </a:rPr>
              <a:t>.</a:t>
            </a:r>
            <a:endParaRPr sz="2800" dirty="0">
              <a:solidFill>
                <a:srgbClr val="FFFFFF"/>
              </a:solidFill>
              <a:latin typeface="Calibri"/>
              <a:ea typeface="Calibri"/>
              <a:cs typeface="Calibri"/>
              <a:sym typeface="Calibri"/>
            </a:endParaRPr>
          </a:p>
        </p:txBody>
      </p:sp>
      <p:pic>
        <p:nvPicPr>
          <p:cNvPr id="194" name="Google Shape;194;g8f4aef747e_4_1"/>
          <p:cNvPicPr preferRelativeResize="0"/>
          <p:nvPr/>
        </p:nvPicPr>
        <p:blipFill>
          <a:blip r:embed="rId3">
            <a:alphaModFix/>
          </a:blip>
          <a:stretch>
            <a:fillRect/>
          </a:stretch>
        </p:blipFill>
        <p:spPr>
          <a:xfrm>
            <a:off x="7650150" y="1625675"/>
            <a:ext cx="2952750" cy="3895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p:nvPr/>
        </p:nvSpPr>
        <p:spPr>
          <a:xfrm>
            <a:off x="838199" y="945350"/>
            <a:ext cx="10803147" cy="954067"/>
          </a:xfrm>
          <a:prstGeom prst="rect">
            <a:avLst/>
          </a:prstGeom>
          <a:noFill/>
          <a:ln>
            <a:noFill/>
          </a:ln>
        </p:spPr>
        <p:txBody>
          <a:bodyPr spcFirstLastPara="1" wrap="square" lIns="91425" tIns="45700" rIns="91425" bIns="45700" anchor="t" anchorCtr="0">
            <a:spAutoFit/>
          </a:bodyPr>
          <a:lstStyle/>
          <a:p>
            <a:pPr lvl="0"/>
            <a:endParaRPr lang="es-ES" sz="2800" i="1" dirty="0">
              <a:solidFill>
                <a:srgbClr val="FFFF00"/>
              </a:solidFill>
              <a:latin typeface="Calibri"/>
              <a:ea typeface="Calibri"/>
              <a:cs typeface="Calibri"/>
              <a:sym typeface="Calibri"/>
            </a:endParaRPr>
          </a:p>
          <a:p>
            <a:pPr lvl="0"/>
            <a:r>
              <a:rPr lang="es-ES" sz="2800" i="1" dirty="0">
                <a:solidFill>
                  <a:srgbClr val="FFFF00"/>
                </a:solidFill>
                <a:latin typeface="Calibri"/>
                <a:ea typeface="Calibri"/>
                <a:cs typeface="Calibri"/>
                <a:sym typeface="Calibri"/>
              </a:rPr>
              <a:t>Esfuércese por tomar las precauciones MÁS SEGURAS en todo momento</a:t>
            </a:r>
            <a:endParaRPr sz="2800" i="1" dirty="0">
              <a:solidFill>
                <a:srgbClr val="FFFF00"/>
              </a:solidFill>
              <a:latin typeface="Calibri"/>
              <a:ea typeface="Calibri"/>
              <a:cs typeface="Calibri"/>
              <a:sym typeface="Calibri"/>
            </a:endParaRPr>
          </a:p>
        </p:txBody>
      </p:sp>
      <p:sp>
        <p:nvSpPr>
          <p:cNvPr id="201" name="Google Shape;201;p10"/>
          <p:cNvSpPr txBox="1">
            <a:spLocks noGrp="1"/>
          </p:cNvSpPr>
          <p:nvPr>
            <p:ph type="body" idx="1"/>
          </p:nvPr>
        </p:nvSpPr>
        <p:spPr>
          <a:xfrm>
            <a:off x="549575" y="2136899"/>
            <a:ext cx="5041800" cy="4227805"/>
          </a:xfrm>
          <a:prstGeom prst="rect">
            <a:avLst/>
          </a:prstGeom>
          <a:noFill/>
          <a:ln>
            <a:noFill/>
          </a:ln>
        </p:spPr>
        <p:txBody>
          <a:bodyPr spcFirstLastPara="1" wrap="square" lIns="91425" tIns="45700" rIns="91425" bIns="45700" anchor="t" anchorCtr="0">
            <a:noAutofit/>
          </a:bodyPr>
          <a:lstStyle/>
          <a:p>
            <a:pPr lvl="0" indent="-387350">
              <a:spcBef>
                <a:spcPts val="0"/>
              </a:spcBef>
              <a:buClr>
                <a:schemeClr val="lt1"/>
              </a:buClr>
              <a:buSzPts val="2500"/>
            </a:pPr>
            <a:r>
              <a:rPr lang="es-419" sz="2500" dirty="0">
                <a:solidFill>
                  <a:schemeClr val="lt1"/>
                </a:solidFill>
              </a:rPr>
              <a:t>Continúe siguiendo las pautas de seguridad durante:</a:t>
            </a:r>
          </a:p>
          <a:p>
            <a:pPr marL="914400" lvl="1" indent="-368300" algn="l" rtl="0">
              <a:lnSpc>
                <a:spcPct val="90000"/>
              </a:lnSpc>
              <a:spcBef>
                <a:spcPts val="0"/>
              </a:spcBef>
              <a:spcAft>
                <a:spcPts val="0"/>
              </a:spcAft>
              <a:buClr>
                <a:schemeClr val="lt1"/>
              </a:buClr>
              <a:buSzPts val="2200"/>
              <a:buChar char="•"/>
            </a:pPr>
            <a:r>
              <a:rPr lang="es-419" sz="2200" dirty="0">
                <a:solidFill>
                  <a:schemeClr val="lt1"/>
                </a:solidFill>
              </a:rPr>
              <a:t>Descansos</a:t>
            </a:r>
          </a:p>
          <a:p>
            <a:pPr marL="914400" lvl="1" indent="-368300" algn="l" rtl="0">
              <a:lnSpc>
                <a:spcPct val="90000"/>
              </a:lnSpc>
              <a:spcBef>
                <a:spcPts val="0"/>
              </a:spcBef>
              <a:spcAft>
                <a:spcPts val="0"/>
              </a:spcAft>
              <a:buClr>
                <a:schemeClr val="lt1"/>
              </a:buClr>
              <a:buSzPts val="2200"/>
              <a:buChar char="•"/>
            </a:pPr>
            <a:r>
              <a:rPr lang="es-419" sz="2200" dirty="0">
                <a:solidFill>
                  <a:schemeClr val="lt1"/>
                </a:solidFill>
              </a:rPr>
              <a:t>La hora de almuerzo o</a:t>
            </a:r>
          </a:p>
          <a:p>
            <a:pPr lvl="1" indent="-368300">
              <a:spcBef>
                <a:spcPts val="0"/>
              </a:spcBef>
              <a:buClr>
                <a:schemeClr val="lt1"/>
              </a:buClr>
              <a:buSzPts val="2200"/>
            </a:pPr>
            <a:r>
              <a:rPr lang="es-419" sz="2200" dirty="0">
                <a:solidFill>
                  <a:schemeClr val="lt1"/>
                </a:solidFill>
              </a:rPr>
              <a:t>Al desplazarse hacia el trabajo y de regreso a casa</a:t>
            </a:r>
          </a:p>
          <a:p>
            <a:pPr marL="914400" lvl="0" indent="0" algn="l" rtl="0">
              <a:lnSpc>
                <a:spcPct val="90000"/>
              </a:lnSpc>
              <a:spcBef>
                <a:spcPts val="0"/>
              </a:spcBef>
              <a:spcAft>
                <a:spcPts val="0"/>
              </a:spcAft>
              <a:buNone/>
            </a:pPr>
            <a:endParaRPr lang="es-419" sz="500" dirty="0">
              <a:solidFill>
                <a:schemeClr val="lt1"/>
              </a:solidFill>
            </a:endParaRPr>
          </a:p>
          <a:p>
            <a:pPr lvl="0" indent="-387350">
              <a:buClr>
                <a:schemeClr val="lt1"/>
              </a:buClr>
              <a:buSzPts val="2500"/>
            </a:pPr>
            <a:r>
              <a:rPr lang="es-419" sz="2500" dirty="0">
                <a:solidFill>
                  <a:schemeClr val="lt1"/>
                </a:solidFill>
              </a:rPr>
              <a:t>No baje la guardia.</a:t>
            </a:r>
            <a:endParaRPr lang="es-419" sz="500" dirty="0">
              <a:solidFill>
                <a:schemeClr val="lt1"/>
              </a:solidFill>
            </a:endParaRPr>
          </a:p>
          <a:p>
            <a:pPr lvl="0" indent="-387350">
              <a:buClr>
                <a:schemeClr val="lt1"/>
              </a:buClr>
              <a:buSzPts val="2500"/>
            </a:pPr>
            <a:r>
              <a:rPr lang="es-419" sz="2500" dirty="0">
                <a:solidFill>
                  <a:schemeClr val="lt1"/>
                </a:solidFill>
              </a:rPr>
              <a:t>Mantenga su cubrebocas puesto en todo momento.</a:t>
            </a:r>
          </a:p>
          <a:p>
            <a:pPr lvl="0" indent="-387350">
              <a:buClr>
                <a:schemeClr val="lt1"/>
              </a:buClr>
              <a:buSzPts val="2500"/>
            </a:pPr>
            <a:r>
              <a:rPr lang="es-419" sz="2500" dirty="0">
                <a:solidFill>
                  <a:schemeClr val="lt1"/>
                </a:solidFill>
              </a:rPr>
              <a:t>Manténgase a 6 pies de distancia de los demás</a:t>
            </a:r>
            <a:r>
              <a:rPr lang="es-ES" sz="2500" dirty="0">
                <a:solidFill>
                  <a:schemeClr val="lt1"/>
                </a:solidFill>
              </a:rPr>
              <a:t>.</a:t>
            </a:r>
            <a:endParaRPr sz="2500" dirty="0">
              <a:solidFill>
                <a:schemeClr val="lt1"/>
              </a:solidFill>
            </a:endParaRPr>
          </a:p>
        </p:txBody>
      </p:sp>
      <p:sp>
        <p:nvSpPr>
          <p:cNvPr id="202" name="Google Shape;202;p10"/>
          <p:cNvSpPr txBox="1">
            <a:spLocks noGrp="1"/>
          </p:cNvSpPr>
          <p:nvPr>
            <p:ph type="title"/>
          </p:nvPr>
        </p:nvSpPr>
        <p:spPr>
          <a:xfrm>
            <a:off x="374388" y="156493"/>
            <a:ext cx="11542162" cy="1577714"/>
          </a:xfrm>
          <a:prstGeom prst="rect">
            <a:avLst/>
          </a:prstGeom>
          <a:noFill/>
          <a:ln>
            <a:noFill/>
          </a:ln>
        </p:spPr>
        <p:txBody>
          <a:bodyPr spcFirstLastPara="1" wrap="square" lIns="91425" tIns="45700" rIns="91425" bIns="45700" anchor="ctr" anchorCtr="0">
            <a:normAutofit/>
          </a:bodyPr>
          <a:lstStyle/>
          <a:p>
            <a:pPr lvl="0">
              <a:buClr>
                <a:schemeClr val="lt1"/>
              </a:buClr>
              <a:buSzPts val="4400"/>
            </a:pPr>
            <a:r>
              <a:rPr lang="es-ES" dirty="0">
                <a:solidFill>
                  <a:schemeClr val="lt1"/>
                </a:solidFill>
              </a:rPr>
              <a:t>¿Qué puede hacer usted para disminuir el riesgo?</a:t>
            </a:r>
            <a:endParaRPr dirty="0"/>
          </a:p>
        </p:txBody>
      </p:sp>
      <p:pic>
        <p:nvPicPr>
          <p:cNvPr id="203" name="Google Shape;203;p10"/>
          <p:cNvPicPr preferRelativeResize="0"/>
          <p:nvPr/>
        </p:nvPicPr>
        <p:blipFill rotWithShape="1">
          <a:blip r:embed="rId3">
            <a:alphaModFix/>
          </a:blip>
          <a:srcRect l="21890" t="24652" r="20204" b="5323"/>
          <a:stretch/>
        </p:blipFill>
        <p:spPr>
          <a:xfrm>
            <a:off x="5695080" y="2011449"/>
            <a:ext cx="5946269" cy="404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8d5165f217_0_7"/>
          <p:cNvSpPr txBox="1">
            <a:spLocks noGrp="1"/>
          </p:cNvSpPr>
          <p:nvPr>
            <p:ph type="title"/>
          </p:nvPr>
        </p:nvSpPr>
        <p:spPr>
          <a:xfrm>
            <a:off x="838200" y="365125"/>
            <a:ext cx="10803000" cy="1296900"/>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s-ES" dirty="0">
                <a:solidFill>
                  <a:schemeClr val="lt1"/>
                </a:solidFill>
              </a:rPr>
              <a:t>¿Qué podemos hacer para disminuir el riesgo?</a:t>
            </a:r>
            <a:endParaRPr dirty="0"/>
          </a:p>
        </p:txBody>
      </p:sp>
      <p:pic>
        <p:nvPicPr>
          <p:cNvPr id="210" name="Google Shape;210;g8d5165f217_0_7"/>
          <p:cNvPicPr preferRelativeResize="0"/>
          <p:nvPr/>
        </p:nvPicPr>
        <p:blipFill rotWithShape="1">
          <a:blip r:embed="rId3">
            <a:alphaModFix/>
          </a:blip>
          <a:srcRect l="3104" t="43647" r="58469" b="22875"/>
          <a:stretch/>
        </p:blipFill>
        <p:spPr>
          <a:xfrm>
            <a:off x="1949875" y="2063737"/>
            <a:ext cx="8070926" cy="3953063"/>
          </a:xfrm>
          <a:prstGeom prst="rect">
            <a:avLst/>
          </a:prstGeom>
          <a:noFill/>
          <a:ln>
            <a:noFill/>
          </a:ln>
        </p:spPr>
      </p:pic>
      <p:sp>
        <p:nvSpPr>
          <p:cNvPr id="211" name="Google Shape;211;g8d5165f217_0_7"/>
          <p:cNvSpPr txBox="1"/>
          <p:nvPr/>
        </p:nvSpPr>
        <p:spPr>
          <a:xfrm>
            <a:off x="550800" y="1355933"/>
            <a:ext cx="11244158" cy="612183"/>
          </a:xfrm>
          <a:prstGeom prst="rect">
            <a:avLst/>
          </a:prstGeom>
          <a:noFill/>
          <a:ln>
            <a:noFill/>
          </a:ln>
        </p:spPr>
        <p:txBody>
          <a:bodyPr spcFirstLastPara="1" wrap="square" lIns="91425" tIns="45700" rIns="91425" bIns="45700" anchor="t" anchorCtr="0">
            <a:noAutofit/>
          </a:bodyPr>
          <a:lstStyle/>
          <a:p>
            <a:pPr lvl="0"/>
            <a:r>
              <a:rPr lang="es-ES" sz="2800" i="1" dirty="0">
                <a:solidFill>
                  <a:srgbClr val="FFFF00"/>
                </a:solidFill>
                <a:latin typeface="Calibri"/>
                <a:ea typeface="Calibri"/>
                <a:cs typeface="Calibri"/>
                <a:sym typeface="Calibri"/>
              </a:rPr>
              <a:t>Esforcémonos por tomar las precauciones MÁS SEGURAS en todo momento</a:t>
            </a:r>
          </a:p>
          <a:p>
            <a:pPr marL="0" marR="0" lvl="0" indent="0" algn="l" rtl="0">
              <a:spcBef>
                <a:spcPts val="0"/>
              </a:spcBef>
              <a:spcAft>
                <a:spcPts val="0"/>
              </a:spcAft>
              <a:buNone/>
            </a:pPr>
            <a:endParaRPr sz="2800" i="1" dirty="0">
              <a:solidFill>
                <a:srgbClr val="FFFF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9" name="Google Shape;209;g8d5165f217_0_7">
            <a:extLst>
              <a:ext uri="{FF2B5EF4-FFF2-40B4-BE49-F238E27FC236}">
                <a16:creationId xmlns:a16="http://schemas.microsoft.com/office/drawing/2014/main" id="{7A8C271D-0FA7-47E7-83B0-83CC21405191}"/>
              </a:ext>
            </a:extLst>
          </p:cNvPr>
          <p:cNvSpPr txBox="1">
            <a:spLocks noGrp="1"/>
          </p:cNvSpPr>
          <p:nvPr>
            <p:ph type="title"/>
          </p:nvPr>
        </p:nvSpPr>
        <p:spPr>
          <a:xfrm>
            <a:off x="838200" y="365125"/>
            <a:ext cx="10803000" cy="1296900"/>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s-ES" dirty="0">
                <a:solidFill>
                  <a:schemeClr val="lt1"/>
                </a:solidFill>
              </a:rPr>
              <a:t>¿Qué podemos hacer para disminuir el riesgo?</a:t>
            </a:r>
            <a:endParaRPr dirty="0"/>
          </a:p>
        </p:txBody>
      </p:sp>
      <p:sp>
        <p:nvSpPr>
          <p:cNvPr id="11" name="Google Shape;211;g8d5165f217_0_7">
            <a:extLst>
              <a:ext uri="{FF2B5EF4-FFF2-40B4-BE49-F238E27FC236}">
                <a16:creationId xmlns:a16="http://schemas.microsoft.com/office/drawing/2014/main" id="{795BF9BB-85A0-4B03-8F5F-3AF64CBF1FC6}"/>
              </a:ext>
            </a:extLst>
          </p:cNvPr>
          <p:cNvSpPr txBox="1"/>
          <p:nvPr/>
        </p:nvSpPr>
        <p:spPr>
          <a:xfrm>
            <a:off x="550800" y="1355933"/>
            <a:ext cx="11244158" cy="612183"/>
          </a:xfrm>
          <a:prstGeom prst="rect">
            <a:avLst/>
          </a:prstGeom>
          <a:noFill/>
          <a:ln>
            <a:noFill/>
          </a:ln>
        </p:spPr>
        <p:txBody>
          <a:bodyPr spcFirstLastPara="1" wrap="square" lIns="91425" tIns="45700" rIns="91425" bIns="45700" anchor="t" anchorCtr="0">
            <a:noAutofit/>
          </a:bodyPr>
          <a:lstStyle/>
          <a:p>
            <a:pPr lvl="0"/>
            <a:r>
              <a:rPr lang="es-ES" sz="2800" i="1" dirty="0">
                <a:solidFill>
                  <a:srgbClr val="FFFF00"/>
                </a:solidFill>
                <a:latin typeface="Calibri"/>
                <a:ea typeface="Calibri"/>
                <a:cs typeface="Calibri"/>
                <a:sym typeface="Calibri"/>
              </a:rPr>
              <a:t>Esforcémonos por tomar las precauciones MÁS SEGURAS en todo momento</a:t>
            </a:r>
          </a:p>
          <a:p>
            <a:pPr marL="0" marR="0" lvl="0" indent="0" algn="l" rtl="0">
              <a:spcBef>
                <a:spcPts val="0"/>
              </a:spcBef>
              <a:spcAft>
                <a:spcPts val="0"/>
              </a:spcAft>
              <a:buNone/>
            </a:pPr>
            <a:endParaRPr sz="2800" i="1" dirty="0">
              <a:solidFill>
                <a:srgbClr val="FFFF00"/>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2300731" y="2400632"/>
            <a:ext cx="7172879" cy="34774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8f07793b99_0_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buClr>
                <a:schemeClr val="lt1"/>
              </a:buClr>
            </a:pPr>
            <a:r>
              <a:rPr lang="es-419" dirty="0">
                <a:solidFill>
                  <a:schemeClr val="lt1"/>
                </a:solidFill>
              </a:rPr>
              <a:t>Conclusiones</a:t>
            </a:r>
          </a:p>
        </p:txBody>
      </p:sp>
      <p:sp>
        <p:nvSpPr>
          <p:cNvPr id="226" name="Google Shape;226;g8f07793b99_0_17"/>
          <p:cNvSpPr txBox="1">
            <a:spLocks noGrp="1"/>
          </p:cNvSpPr>
          <p:nvPr>
            <p:ph type="body" idx="1"/>
          </p:nvPr>
        </p:nvSpPr>
        <p:spPr>
          <a:xfrm>
            <a:off x="838199" y="1408875"/>
            <a:ext cx="6900081" cy="5084000"/>
          </a:xfrm>
          <a:prstGeom prst="rect">
            <a:avLst/>
          </a:prstGeom>
        </p:spPr>
        <p:txBody>
          <a:bodyPr spcFirstLastPara="1" wrap="square" lIns="91425" tIns="45700" rIns="91425" bIns="45700" anchor="t" anchorCtr="0">
            <a:noAutofit/>
          </a:bodyPr>
          <a:lstStyle/>
          <a:p>
            <a:pPr lvl="0">
              <a:buClr>
                <a:srgbClr val="FFFFFF"/>
              </a:buClr>
            </a:pPr>
            <a:r>
              <a:rPr lang="es-ES" dirty="0">
                <a:solidFill>
                  <a:srgbClr val="FFFFFF"/>
                </a:solidFill>
              </a:rPr>
              <a:t>Queremos volver a abrir los negocios de forma segura, y proteger la salud y seguridad de los trabajadores y empleadores. </a:t>
            </a:r>
            <a:endParaRPr sz="500" dirty="0">
              <a:solidFill>
                <a:srgbClr val="FFFFFF"/>
              </a:solidFill>
            </a:endParaRPr>
          </a:p>
          <a:p>
            <a:pPr lvl="0">
              <a:buClr>
                <a:srgbClr val="FFFFFF"/>
              </a:buClr>
            </a:pPr>
            <a:r>
              <a:rPr lang="es-ES" dirty="0">
                <a:solidFill>
                  <a:srgbClr val="FFFFFF"/>
                </a:solidFill>
              </a:rPr>
              <a:t>El Protocolo de Distanciamiento Social y los Planes de Salud y Seguridad deben revisarse, completarse y publicarse en todos los establecimientos.</a:t>
            </a:r>
            <a:endParaRPr sz="500" dirty="0">
              <a:solidFill>
                <a:srgbClr val="FFFFFF"/>
              </a:solidFill>
            </a:endParaRPr>
          </a:p>
          <a:p>
            <a:pPr lvl="0">
              <a:buClr>
                <a:srgbClr val="FFFFFF"/>
              </a:buClr>
            </a:pPr>
            <a:r>
              <a:rPr lang="es-ES" dirty="0">
                <a:solidFill>
                  <a:srgbClr val="FFFFFF"/>
                </a:solidFill>
              </a:rPr>
              <a:t>Una vez se completen, el empleador debe revisar los planes con el personal y asegurarse de que lo comprendan. Los planes están traducidos a varios idiomas.</a:t>
            </a:r>
            <a:endParaRPr dirty="0">
              <a:solidFill>
                <a:srgbClr val="FFFFFF"/>
              </a:solidFill>
            </a:endParaRPr>
          </a:p>
        </p:txBody>
      </p:sp>
      <p:pic>
        <p:nvPicPr>
          <p:cNvPr id="227" name="Google Shape;227;g8f07793b99_0_17"/>
          <p:cNvPicPr preferRelativeResize="0"/>
          <p:nvPr/>
        </p:nvPicPr>
        <p:blipFill>
          <a:blip r:embed="rId3">
            <a:alphaModFix/>
          </a:blip>
          <a:stretch>
            <a:fillRect/>
          </a:stretch>
        </p:blipFill>
        <p:spPr>
          <a:xfrm>
            <a:off x="7985125" y="2502688"/>
            <a:ext cx="3292471" cy="1852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s-419" dirty="0">
                <a:solidFill>
                  <a:schemeClr val="lt1"/>
                </a:solidFill>
              </a:rPr>
              <a:t>Hoy hablaremos de:</a:t>
            </a:r>
            <a:endParaRPr lang="es-419" dirty="0"/>
          </a:p>
        </p:txBody>
      </p:sp>
      <p:sp>
        <p:nvSpPr>
          <p:cNvPr id="100" name="Google Shape;10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spcBef>
                <a:spcPts val="0"/>
              </a:spcBef>
              <a:buClr>
                <a:schemeClr val="lt1"/>
              </a:buClr>
            </a:pPr>
            <a:r>
              <a:rPr lang="es-419" dirty="0">
                <a:solidFill>
                  <a:schemeClr val="lt1"/>
                </a:solidFill>
              </a:rPr>
              <a:t>Resumen de las pautas de salud</a:t>
            </a:r>
          </a:p>
          <a:p>
            <a:pPr lvl="0">
              <a:spcBef>
                <a:spcPts val="0"/>
              </a:spcBef>
              <a:buClr>
                <a:schemeClr val="lt1"/>
              </a:buClr>
            </a:pPr>
            <a:r>
              <a:rPr lang="es-419" dirty="0">
                <a:solidFill>
                  <a:schemeClr val="lt1"/>
                </a:solidFill>
              </a:rPr>
              <a:t>Cumplimiento de las pautas</a:t>
            </a:r>
          </a:p>
          <a:p>
            <a:pPr lvl="0">
              <a:spcBef>
                <a:spcPts val="0"/>
              </a:spcBef>
              <a:buClr>
                <a:schemeClr val="lt1"/>
              </a:buClr>
            </a:pPr>
            <a:r>
              <a:rPr lang="es-419" dirty="0">
                <a:solidFill>
                  <a:schemeClr val="lt1"/>
                </a:solidFill>
              </a:rPr>
              <a:t>¿Qué nos pone en mayor riesgo?</a:t>
            </a:r>
          </a:p>
          <a:p>
            <a:pPr lvl="0">
              <a:spcBef>
                <a:spcPts val="0"/>
              </a:spcBef>
              <a:buClr>
                <a:schemeClr val="lt1"/>
              </a:buClr>
            </a:pPr>
            <a:r>
              <a:rPr lang="es-419" dirty="0">
                <a:solidFill>
                  <a:schemeClr val="lt1"/>
                </a:solidFill>
              </a:rPr>
              <a:t>¿Qué podemos hacer para disminuir el riesgo?</a:t>
            </a:r>
          </a:p>
          <a:p>
            <a:pPr lvl="0">
              <a:spcBef>
                <a:spcPts val="0"/>
              </a:spcBef>
              <a:buClr>
                <a:schemeClr val="lt1"/>
              </a:buClr>
            </a:pPr>
            <a:r>
              <a:rPr lang="es-419" dirty="0">
                <a:solidFill>
                  <a:schemeClr val="lt1"/>
                </a:solidFill>
              </a:rPr>
              <a:t>Conclusiones</a:t>
            </a:r>
          </a:p>
          <a:p>
            <a:pPr lvl="0">
              <a:spcBef>
                <a:spcPts val="0"/>
              </a:spcBef>
              <a:buClr>
                <a:schemeClr val="lt1"/>
              </a:buClr>
            </a:pPr>
            <a:r>
              <a:rPr lang="es-419" dirty="0">
                <a:solidFill>
                  <a:schemeClr val="lt1"/>
                </a:solidFill>
              </a:rPr>
              <a:t>¿Dónde puedo obtener más información?</a:t>
            </a:r>
            <a:endParaRPr lang="es-419" dirty="0"/>
          </a:p>
          <a:p>
            <a:pPr lvl="0">
              <a:spcBef>
                <a:spcPts val="0"/>
              </a:spcBef>
              <a:buClr>
                <a:schemeClr val="lt1"/>
              </a:buClr>
            </a:pPr>
            <a:r>
              <a:rPr lang="es-419" dirty="0">
                <a:solidFill>
                  <a:schemeClr val="lt1"/>
                </a:solidFill>
              </a:rPr>
              <a:t>Próximos pasos a seguir</a:t>
            </a:r>
            <a:endParaRPr lang="es-419" dirty="0"/>
          </a:p>
        </p:txBody>
      </p:sp>
      <p:pic>
        <p:nvPicPr>
          <p:cNvPr id="101" name="Google Shape;101;p2"/>
          <p:cNvPicPr preferRelativeResize="0"/>
          <p:nvPr/>
        </p:nvPicPr>
        <p:blipFill>
          <a:blip r:embed="rId3">
            <a:alphaModFix/>
          </a:blip>
          <a:stretch>
            <a:fillRect/>
          </a:stretch>
        </p:blipFill>
        <p:spPr>
          <a:xfrm>
            <a:off x="6981698" y="4206911"/>
            <a:ext cx="2188325" cy="2145000"/>
          </a:xfrm>
          <a:prstGeom prst="rect">
            <a:avLst/>
          </a:prstGeom>
          <a:noFill/>
          <a:ln>
            <a:noFill/>
          </a:ln>
        </p:spPr>
      </p:pic>
      <p:pic>
        <p:nvPicPr>
          <p:cNvPr id="102" name="Google Shape;102;p2"/>
          <p:cNvPicPr preferRelativeResize="0"/>
          <p:nvPr/>
        </p:nvPicPr>
        <p:blipFill>
          <a:blip r:embed="rId4">
            <a:alphaModFix/>
          </a:blip>
          <a:stretch>
            <a:fillRect/>
          </a:stretch>
        </p:blipFill>
        <p:spPr>
          <a:xfrm>
            <a:off x="8473231" y="1403125"/>
            <a:ext cx="2215694" cy="2145000"/>
          </a:xfrm>
          <a:prstGeom prst="rect">
            <a:avLst/>
          </a:prstGeom>
          <a:noFill/>
          <a:ln>
            <a:noFill/>
          </a:ln>
        </p:spPr>
      </p:pic>
      <p:pic>
        <p:nvPicPr>
          <p:cNvPr id="103" name="Google Shape;103;p2"/>
          <p:cNvPicPr preferRelativeResize="0"/>
          <p:nvPr/>
        </p:nvPicPr>
        <p:blipFill>
          <a:blip r:embed="rId5">
            <a:alphaModFix/>
          </a:blip>
          <a:stretch>
            <a:fillRect/>
          </a:stretch>
        </p:blipFill>
        <p:spPr>
          <a:xfrm>
            <a:off x="9461525" y="4067943"/>
            <a:ext cx="2065075" cy="1996250"/>
          </a:xfrm>
          <a:prstGeom prst="rect">
            <a:avLst/>
          </a:prstGeom>
          <a:noFill/>
          <a:ln>
            <a:noFill/>
          </a:ln>
        </p:spPr>
      </p:pic>
      <p:sp>
        <p:nvSpPr>
          <p:cNvPr id="2" name="Rectangle 1"/>
          <p:cNvSpPr/>
          <p:nvPr/>
        </p:nvSpPr>
        <p:spPr>
          <a:xfrm>
            <a:off x="5978820" y="3275112"/>
            <a:ext cx="234360" cy="307777"/>
          </a:xfrm>
          <a:prstGeom prst="rect">
            <a:avLst/>
          </a:prstGeom>
        </p:spPr>
        <p:txBody>
          <a:bodyPr wrap="none">
            <a:spAutoFit/>
          </a:bodyPr>
          <a:lstStyle/>
          <a:p>
            <a:r>
              <a:rPr lang="en-US" dirty="0"/>
              <a:t> </a:t>
            </a:r>
          </a:p>
        </p:txBody>
      </p:sp>
      <p:sp>
        <p:nvSpPr>
          <p:cNvPr id="4" name="Rectangle 3"/>
          <p:cNvSpPr/>
          <p:nvPr/>
        </p:nvSpPr>
        <p:spPr>
          <a:xfrm>
            <a:off x="5978820" y="3275112"/>
            <a:ext cx="234360" cy="307777"/>
          </a:xfrm>
          <a:prstGeom prst="rect">
            <a:avLst/>
          </a:prstGeom>
        </p:spPr>
        <p:txBody>
          <a:bodyPr wrap="none">
            <a:spAutoFit/>
          </a:bodyPr>
          <a:lstStyle/>
          <a:p>
            <a:r>
              <a:rPr lang="en-US" dirty="0"/>
              <a:t> </a:t>
            </a:r>
          </a:p>
        </p:txBody>
      </p:sp>
      <p:sp>
        <p:nvSpPr>
          <p:cNvPr id="5" name="Rectangle 4"/>
          <p:cNvSpPr/>
          <p:nvPr/>
        </p:nvSpPr>
        <p:spPr>
          <a:xfrm>
            <a:off x="5978820" y="3275112"/>
            <a:ext cx="234360" cy="307777"/>
          </a:xfrm>
          <a:prstGeom prst="rect">
            <a:avLst/>
          </a:prstGeom>
        </p:spPr>
        <p:txBody>
          <a:bodyPr wrap="none">
            <a:spAutoFit/>
          </a:bodyPr>
          <a:lstStyle/>
          <a:p>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8f4aef747e_3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r>
              <a:rPr lang="es-419" dirty="0">
                <a:solidFill>
                  <a:schemeClr val="lt1"/>
                </a:solidFill>
              </a:rPr>
              <a:t>Conclusiones</a:t>
            </a:r>
            <a:endParaRPr lang="es-419" dirty="0">
              <a:solidFill>
                <a:srgbClr val="FFFFFF"/>
              </a:solidFill>
            </a:endParaRPr>
          </a:p>
        </p:txBody>
      </p:sp>
      <p:sp>
        <p:nvSpPr>
          <p:cNvPr id="234" name="Google Shape;234;g8f4aef747e_3_0"/>
          <p:cNvSpPr txBox="1">
            <a:spLocks noGrp="1"/>
          </p:cNvSpPr>
          <p:nvPr>
            <p:ph type="body" idx="1"/>
          </p:nvPr>
        </p:nvSpPr>
        <p:spPr>
          <a:xfrm>
            <a:off x="838200" y="1180275"/>
            <a:ext cx="9536100" cy="4746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500" dirty="0">
              <a:solidFill>
                <a:srgbClr val="FFFFFF"/>
              </a:solidFill>
            </a:endParaRPr>
          </a:p>
          <a:p>
            <a:pPr lvl="0">
              <a:buClr>
                <a:srgbClr val="FFFFFF"/>
              </a:buClr>
            </a:pPr>
            <a:r>
              <a:rPr lang="es-ES" dirty="0">
                <a:solidFill>
                  <a:srgbClr val="FFFFFF"/>
                </a:solidFill>
              </a:rPr>
              <a:t>Continúe explicándole al personal las nuevas órdenes de salud y los requisitos que ellos deben cumplir.</a:t>
            </a:r>
          </a:p>
          <a:p>
            <a:pPr lvl="0">
              <a:buClr>
                <a:srgbClr val="FFFFFF"/>
              </a:buClr>
            </a:pPr>
            <a:r>
              <a:rPr lang="es-ES" dirty="0">
                <a:solidFill>
                  <a:srgbClr val="FFFFFF"/>
                </a:solidFill>
              </a:rPr>
              <a:t>Asegúrese de que cualquier empleado que esté enfermo se quede en casa.</a:t>
            </a:r>
          </a:p>
          <a:p>
            <a:pPr>
              <a:buClr>
                <a:srgbClr val="FFFFFF"/>
              </a:buClr>
            </a:pPr>
            <a:r>
              <a:rPr lang="es-ES" dirty="0">
                <a:solidFill>
                  <a:srgbClr val="FFFFFF"/>
                </a:solidFill>
              </a:rPr>
              <a:t>Apoye a los negocios con información actualizada y sitios para realizarse la prueba de COVID-19.</a:t>
            </a:r>
            <a:endParaRPr dirty="0">
              <a:solidFill>
                <a:srgbClr val="FFFFFF"/>
              </a:solidFill>
            </a:endParaRPr>
          </a:p>
        </p:txBody>
      </p:sp>
      <p:pic>
        <p:nvPicPr>
          <p:cNvPr id="235" name="Google Shape;235;g8f4aef747e_3_0"/>
          <p:cNvPicPr preferRelativeResize="0"/>
          <p:nvPr/>
        </p:nvPicPr>
        <p:blipFill>
          <a:blip r:embed="rId3">
            <a:alphaModFix/>
          </a:blip>
          <a:stretch>
            <a:fillRect/>
          </a:stretch>
        </p:blipFill>
        <p:spPr>
          <a:xfrm>
            <a:off x="4313575" y="4112600"/>
            <a:ext cx="1843478" cy="1813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10" name="Rectangle 9"/>
          <p:cNvSpPr/>
          <p:nvPr/>
        </p:nvSpPr>
        <p:spPr>
          <a:xfrm>
            <a:off x="3317358" y="1952902"/>
            <a:ext cx="3553805" cy="265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94883" y="2208084"/>
            <a:ext cx="4253024" cy="265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93219" y="2821638"/>
            <a:ext cx="2463209" cy="177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4573662"/>
            <a:ext cx="2463209" cy="265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94883" y="2985978"/>
            <a:ext cx="6913821" cy="265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4884" y="5518299"/>
            <a:ext cx="6326372" cy="265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Google Shape;24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pPr>
            <a:r>
              <a:rPr lang="es-ES" dirty="0">
                <a:solidFill>
                  <a:schemeClr val="lt1"/>
                </a:solidFill>
              </a:rPr>
              <a:t>¿Dónde puedo obtener más información?</a:t>
            </a:r>
            <a:endParaRPr lang="es-ES" dirty="0"/>
          </a:p>
        </p:txBody>
      </p:sp>
      <p:sp>
        <p:nvSpPr>
          <p:cNvPr id="241" name="Google Shape;241;p9"/>
          <p:cNvSpPr txBox="1">
            <a:spLocks noGrp="1"/>
          </p:cNvSpPr>
          <p:nvPr>
            <p:ph type="body" idx="1"/>
          </p:nvPr>
        </p:nvSpPr>
        <p:spPr>
          <a:xfrm>
            <a:off x="630105" y="1596952"/>
            <a:ext cx="7878600" cy="4543350"/>
          </a:xfrm>
          <a:prstGeom prst="rect">
            <a:avLst/>
          </a:prstGeom>
          <a:noFill/>
          <a:ln>
            <a:noFill/>
          </a:ln>
        </p:spPr>
        <p:txBody>
          <a:bodyPr spcFirstLastPara="1" wrap="square" lIns="91425" tIns="45700" rIns="91425" bIns="45700" anchor="t" anchorCtr="0">
            <a:normAutofit/>
          </a:bodyPr>
          <a:lstStyle/>
          <a:p>
            <a:pPr lvl="0" indent="-330200">
              <a:spcBef>
                <a:spcPts val="0"/>
              </a:spcBef>
              <a:buClr>
                <a:srgbClr val="FFFFFF"/>
              </a:buClr>
              <a:buSzPts val="1600"/>
              <a:buFont typeface="Calibri"/>
              <a:buChar char="•"/>
            </a:pPr>
            <a:r>
              <a:rPr lang="es-419" sz="2600" dirty="0">
                <a:solidFill>
                  <a:srgbClr val="FFFF00"/>
                </a:solidFill>
              </a:rPr>
              <a:t>Órdenes de Salud:</a:t>
            </a:r>
            <a:r>
              <a:rPr lang="es-419" sz="2600" dirty="0">
                <a:solidFill>
                  <a:srgbClr val="FFFFFF"/>
                </a:solidFill>
              </a:rPr>
              <a:t> </a:t>
            </a:r>
          </a:p>
          <a:p>
            <a:pPr marL="914400" lvl="1" indent="-330200" algn="l" rtl="0">
              <a:lnSpc>
                <a:spcPct val="90000"/>
              </a:lnSpc>
              <a:spcBef>
                <a:spcPts val="0"/>
              </a:spcBef>
              <a:spcAft>
                <a:spcPts val="0"/>
              </a:spcAft>
              <a:buClr>
                <a:srgbClr val="FFFFFF"/>
              </a:buClr>
              <a:buSzPts val="1600"/>
              <a:buChar char="•"/>
            </a:pPr>
            <a:r>
              <a:rPr lang="es-419" sz="1600" dirty="0">
                <a:solidFill>
                  <a:srgbClr val="FFFFFF"/>
                </a:solidFill>
              </a:rPr>
              <a:t>Comida al aire libre: </a:t>
            </a:r>
            <a:r>
              <a:rPr lang="es-419" sz="1600" u="sng" dirty="0">
                <a:solidFill>
                  <a:srgbClr val="FFFFFF"/>
                </a:solidFill>
                <a:hlinkClick r:id="rId3"/>
              </a:rPr>
              <a:t>https://www.sfdph.org/dph/alerts/covid-guidance/Guidance-Outdoor-Dining-2020-16.pdf</a:t>
            </a:r>
            <a:endParaRPr lang="es-419" sz="1600" dirty="0">
              <a:solidFill>
                <a:srgbClr val="FFFFFF"/>
              </a:solidFill>
            </a:endParaRPr>
          </a:p>
          <a:p>
            <a:pPr lvl="0" indent="-330200">
              <a:spcBef>
                <a:spcPts val="0"/>
              </a:spcBef>
              <a:buClr>
                <a:srgbClr val="FFFFFF"/>
              </a:buClr>
              <a:buSzPts val="1600"/>
              <a:buFont typeface="Calibri"/>
              <a:buChar char="•"/>
            </a:pPr>
            <a:r>
              <a:rPr lang="es-419" sz="2600" dirty="0">
                <a:solidFill>
                  <a:srgbClr val="FFFF00"/>
                </a:solidFill>
              </a:rPr>
              <a:t>Pautas de seguridad:</a:t>
            </a:r>
            <a:r>
              <a:rPr lang="es-419" sz="2600" dirty="0">
                <a:solidFill>
                  <a:srgbClr val="FFFFFF"/>
                </a:solidFill>
              </a:rPr>
              <a:t> </a:t>
            </a:r>
          </a:p>
          <a:p>
            <a:pPr marL="914400" lvl="1" indent="-330200" algn="l" rtl="0">
              <a:lnSpc>
                <a:spcPct val="90000"/>
              </a:lnSpc>
              <a:spcBef>
                <a:spcPts val="0"/>
              </a:spcBef>
              <a:spcAft>
                <a:spcPts val="0"/>
              </a:spcAft>
              <a:buClr>
                <a:srgbClr val="FFFFFF"/>
              </a:buClr>
              <a:buSzPts val="1600"/>
              <a:buChar char="•"/>
            </a:pPr>
            <a:r>
              <a:rPr lang="es-419" sz="1600" dirty="0">
                <a:solidFill>
                  <a:srgbClr val="FFFFFF"/>
                </a:solidFill>
              </a:rPr>
              <a:t>Recomendaciones para establecimientos de comida: </a:t>
            </a:r>
            <a:r>
              <a:rPr lang="es-419" sz="1600" u="sng" dirty="0">
                <a:solidFill>
                  <a:srgbClr val="FFFFFF"/>
                </a:solidFill>
                <a:hlinkClick r:id="rId4"/>
              </a:rPr>
              <a:t>https://www.sfcdcp.org/wp-content/uploads/2020/03/COVID19-FoodFacilities-Guidance-FINAL-3.13.2020.pdf</a:t>
            </a:r>
            <a:endParaRPr lang="es-419" sz="1600" dirty="0">
              <a:solidFill>
                <a:srgbClr val="FFFFFF"/>
              </a:solidFill>
            </a:endParaRPr>
          </a:p>
          <a:p>
            <a:pPr lvl="0" indent="-330200">
              <a:spcBef>
                <a:spcPts val="0"/>
              </a:spcBef>
              <a:buClr>
                <a:srgbClr val="FFFFFF"/>
              </a:buClr>
              <a:buSzPts val="1600"/>
              <a:buFont typeface="Calibri"/>
              <a:buChar char="•"/>
            </a:pPr>
            <a:r>
              <a:rPr lang="es-419" sz="2600" dirty="0">
                <a:solidFill>
                  <a:srgbClr val="FFFF00"/>
                </a:solidFill>
              </a:rPr>
              <a:t>Derecho a la recuperación:</a:t>
            </a:r>
            <a:r>
              <a:rPr lang="es-419" sz="2600" dirty="0">
                <a:solidFill>
                  <a:srgbClr val="FFFFFF"/>
                </a:solidFill>
              </a:rPr>
              <a:t> </a:t>
            </a:r>
          </a:p>
          <a:p>
            <a:pPr lvl="1" indent="-330200">
              <a:spcBef>
                <a:spcPts val="0"/>
              </a:spcBef>
              <a:buClr>
                <a:srgbClr val="FFFFFF"/>
              </a:buClr>
              <a:buSzPts val="1600"/>
              <a:buFont typeface="Calibri"/>
              <a:buChar char="•"/>
            </a:pPr>
            <a:r>
              <a:rPr lang="es-419" sz="1600" dirty="0">
                <a:solidFill>
                  <a:srgbClr val="FFFFFF"/>
                </a:solidFill>
              </a:rPr>
              <a:t>Un salario mínimo de reemplazo de 2 semanas o $ 1,285 para cualquier trabajador que viva en San Francisco que dé positivo en la prueba de COVID-19 </a:t>
            </a:r>
          </a:p>
          <a:p>
            <a:pPr marL="914400" lvl="1" indent="-330200" algn="l" rtl="0">
              <a:lnSpc>
                <a:spcPct val="90000"/>
              </a:lnSpc>
              <a:spcBef>
                <a:spcPts val="0"/>
              </a:spcBef>
              <a:spcAft>
                <a:spcPts val="0"/>
              </a:spcAft>
              <a:buClr>
                <a:srgbClr val="FFFFFF"/>
              </a:buClr>
              <a:buSzPts val="1600"/>
              <a:buFont typeface="Calibri"/>
              <a:buChar char="•"/>
            </a:pPr>
            <a:r>
              <a:rPr lang="es-419" sz="1600" dirty="0">
                <a:solidFill>
                  <a:srgbClr val="FFFFFF"/>
                </a:solidFill>
              </a:rPr>
              <a:t>workforce.connection@sfgov.org / 415-701-4817</a:t>
            </a:r>
          </a:p>
          <a:p>
            <a:pPr lvl="0" indent="-330200">
              <a:spcBef>
                <a:spcPts val="0"/>
              </a:spcBef>
              <a:buClr>
                <a:srgbClr val="FFFFFF"/>
              </a:buClr>
              <a:buSzPts val="1600"/>
              <a:buFont typeface="Calibri"/>
              <a:buChar char="•"/>
            </a:pPr>
            <a:r>
              <a:rPr lang="es-419" sz="2600" dirty="0">
                <a:solidFill>
                  <a:srgbClr val="FFFF00"/>
                </a:solidFill>
              </a:rPr>
              <a:t>Carta para regresar al trabajo para los empleadores:</a:t>
            </a:r>
            <a:endParaRPr lang="es-419" sz="2600" dirty="0">
              <a:solidFill>
                <a:srgbClr val="FF0000"/>
              </a:solidFill>
            </a:endParaRPr>
          </a:p>
          <a:p>
            <a:pPr marL="914400" lvl="1" indent="-330200" algn="l" rtl="0">
              <a:lnSpc>
                <a:spcPct val="90000"/>
              </a:lnSpc>
              <a:spcBef>
                <a:spcPts val="0"/>
              </a:spcBef>
              <a:spcAft>
                <a:spcPts val="0"/>
              </a:spcAft>
              <a:buClr>
                <a:srgbClr val="FFFFFF"/>
              </a:buClr>
              <a:buSzPts val="1600"/>
              <a:buFont typeface="Calibri"/>
              <a:buChar char="•"/>
            </a:pPr>
            <a:r>
              <a:rPr lang="es-419" sz="1600" u="sng" dirty="0">
                <a:solidFill>
                  <a:srgbClr val="FFFFFF"/>
                </a:solidFill>
                <a:hlinkClick r:id="rId5"/>
              </a:rPr>
              <a:t>www.sfcdcp.org/workletter</a:t>
            </a:r>
            <a:r>
              <a:rPr lang="es-419" sz="1600" dirty="0">
                <a:solidFill>
                  <a:srgbClr val="FFFFFF"/>
                </a:solidFill>
              </a:rPr>
              <a:t> </a:t>
            </a:r>
            <a:endParaRPr lang="es-419" sz="2600" dirty="0">
              <a:solidFill>
                <a:srgbClr val="FFFF00"/>
              </a:solidFill>
            </a:endParaRPr>
          </a:p>
          <a:p>
            <a:pPr lvl="0" indent="-330200">
              <a:spcBef>
                <a:spcPts val="0"/>
              </a:spcBef>
              <a:buClr>
                <a:srgbClr val="FFFFFF"/>
              </a:buClr>
              <a:buSzPts val="1600"/>
              <a:buFont typeface="Calibri"/>
              <a:buChar char="•"/>
            </a:pPr>
            <a:r>
              <a:rPr lang="es-419" sz="2600" dirty="0">
                <a:solidFill>
                  <a:srgbClr val="FFFF00"/>
                </a:solidFill>
              </a:rPr>
              <a:t>Información para negocios, empleados, organizaciones sin fines de lucro: </a:t>
            </a:r>
          </a:p>
          <a:p>
            <a:pPr marL="914400" lvl="1" indent="-330200" algn="l" rtl="0">
              <a:lnSpc>
                <a:spcPct val="90000"/>
              </a:lnSpc>
              <a:spcBef>
                <a:spcPts val="0"/>
              </a:spcBef>
              <a:spcAft>
                <a:spcPts val="0"/>
              </a:spcAft>
              <a:buClr>
                <a:srgbClr val="FFFFFF"/>
              </a:buClr>
              <a:buSzPts val="1600"/>
              <a:buFont typeface="Calibri"/>
              <a:buChar char="•"/>
            </a:pPr>
            <a:r>
              <a:rPr lang="es-419" sz="1600" u="sng" dirty="0">
                <a:solidFill>
                  <a:schemeClr val="bg1"/>
                </a:solidFill>
                <a:hlinkClick r:id="rId6"/>
              </a:rPr>
              <a:t>https://oewd.org/resources-businesses-and-employees-impacted-covid-19</a:t>
            </a:r>
            <a:r>
              <a:rPr lang="es-419" sz="1600" dirty="0">
                <a:solidFill>
                  <a:schemeClr val="bg1"/>
                </a:solidFill>
              </a:rPr>
              <a:t> </a:t>
            </a:r>
            <a:endParaRPr lang="es-419" sz="1600" dirty="0" smtClean="0">
              <a:solidFill>
                <a:schemeClr val="bg1"/>
              </a:solidFill>
            </a:endParaRPr>
          </a:p>
          <a:p>
            <a:pPr marL="584200" lvl="1" indent="0" algn="l" rtl="0">
              <a:lnSpc>
                <a:spcPct val="90000"/>
              </a:lnSpc>
              <a:spcBef>
                <a:spcPts val="0"/>
              </a:spcBef>
              <a:spcAft>
                <a:spcPts val="0"/>
              </a:spcAft>
              <a:buClr>
                <a:srgbClr val="FFFFFF"/>
              </a:buClr>
              <a:buSzPts val="1600"/>
              <a:buNone/>
            </a:pPr>
            <a:endParaRPr lang="es-419" sz="1600" dirty="0">
              <a:solidFill>
                <a:schemeClr val="bg1"/>
              </a:solidFill>
            </a:endParaRPr>
          </a:p>
        </p:txBody>
      </p:sp>
      <p:pic>
        <p:nvPicPr>
          <p:cNvPr id="242" name="Google Shape;242;p9"/>
          <p:cNvPicPr preferRelativeResize="0"/>
          <p:nvPr/>
        </p:nvPicPr>
        <p:blipFill rotWithShape="1">
          <a:blip r:embed="rId7">
            <a:alphaModFix/>
          </a:blip>
          <a:srcRect l="60890" t="11148" r="21401" b="33984"/>
          <a:stretch/>
        </p:blipFill>
        <p:spPr>
          <a:xfrm>
            <a:off x="8820875" y="2398275"/>
            <a:ext cx="2824122" cy="36245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Clr>
                <a:schemeClr val="lt1"/>
              </a:buClr>
            </a:pPr>
            <a:r>
              <a:rPr lang="es-ES" dirty="0">
                <a:solidFill>
                  <a:schemeClr val="lt1"/>
                </a:solidFill>
              </a:rPr>
              <a:t>¿Dónde puedo obtener más información?</a:t>
            </a:r>
            <a:endParaRPr lang="es-ES" dirty="0"/>
          </a:p>
        </p:txBody>
      </p:sp>
      <p:sp>
        <p:nvSpPr>
          <p:cNvPr id="241" name="Google Shape;241;p9"/>
          <p:cNvSpPr txBox="1">
            <a:spLocks noGrp="1"/>
          </p:cNvSpPr>
          <p:nvPr>
            <p:ph type="body" idx="1"/>
          </p:nvPr>
        </p:nvSpPr>
        <p:spPr>
          <a:xfrm>
            <a:off x="630105" y="1596952"/>
            <a:ext cx="8120490" cy="4160578"/>
          </a:xfrm>
          <a:prstGeom prst="rect">
            <a:avLst/>
          </a:prstGeom>
          <a:noFill/>
          <a:ln>
            <a:noFill/>
          </a:ln>
        </p:spPr>
        <p:txBody>
          <a:bodyPr spcFirstLastPara="1" wrap="square" lIns="91425" tIns="45700" rIns="91425" bIns="45700" anchor="t" anchorCtr="0">
            <a:normAutofit/>
          </a:bodyPr>
          <a:lstStyle/>
          <a:p>
            <a:pPr indent="-330200">
              <a:spcBef>
                <a:spcPts val="0"/>
              </a:spcBef>
              <a:buClr>
                <a:srgbClr val="FFFFFF"/>
              </a:buClr>
              <a:buSzPts val="1600"/>
            </a:pPr>
            <a:r>
              <a:rPr lang="es-419" sz="3000" dirty="0" err="1" smtClean="0">
                <a:solidFill>
                  <a:srgbClr val="FFFF00"/>
                </a:solidFill>
              </a:rPr>
              <a:t>Mission</a:t>
            </a:r>
            <a:r>
              <a:rPr lang="es-419" sz="3000" dirty="0" smtClean="0">
                <a:solidFill>
                  <a:srgbClr val="FFFF00"/>
                </a:solidFill>
              </a:rPr>
              <a:t> </a:t>
            </a:r>
            <a:r>
              <a:rPr lang="es-419" sz="3000" dirty="0" err="1" smtClean="0">
                <a:solidFill>
                  <a:srgbClr val="FFFF00"/>
                </a:solidFill>
              </a:rPr>
              <a:t>Economic</a:t>
            </a:r>
            <a:r>
              <a:rPr lang="es-419" sz="3000" dirty="0" smtClean="0">
                <a:solidFill>
                  <a:srgbClr val="FFFF00"/>
                </a:solidFill>
              </a:rPr>
              <a:t> </a:t>
            </a:r>
            <a:r>
              <a:rPr lang="es-419" sz="3000" dirty="0" err="1" smtClean="0">
                <a:solidFill>
                  <a:srgbClr val="FFFF00"/>
                </a:solidFill>
              </a:rPr>
              <a:t>Development</a:t>
            </a:r>
            <a:r>
              <a:rPr lang="es-419" sz="3000" dirty="0" smtClean="0">
                <a:solidFill>
                  <a:srgbClr val="FFFF00"/>
                </a:solidFill>
              </a:rPr>
              <a:t> Agency (MEDA) COVID-19 Community </a:t>
            </a:r>
            <a:r>
              <a:rPr lang="es-419" sz="3000" dirty="0" err="1" smtClean="0">
                <a:solidFill>
                  <a:srgbClr val="FFFF00"/>
                </a:solidFill>
              </a:rPr>
              <a:t>Intake</a:t>
            </a:r>
            <a:r>
              <a:rPr lang="es-419" sz="3000" dirty="0" smtClean="0">
                <a:solidFill>
                  <a:srgbClr val="FFFF00"/>
                </a:solidFill>
              </a:rPr>
              <a:t> line: </a:t>
            </a:r>
            <a:r>
              <a:rPr lang="es-419" sz="2700" dirty="0" smtClean="0">
                <a:solidFill>
                  <a:srgbClr val="FFFF00"/>
                </a:solidFill>
              </a:rPr>
              <a:t>(415) 612-2014</a:t>
            </a:r>
            <a:r>
              <a:rPr lang="es-419" sz="3000" dirty="0" smtClean="0">
                <a:solidFill>
                  <a:srgbClr val="FFFFFF"/>
                </a:solidFill>
              </a:rPr>
              <a:t> </a:t>
            </a:r>
            <a:endParaRPr lang="es-419" sz="3000" dirty="0">
              <a:solidFill>
                <a:srgbClr val="FFFFFF"/>
              </a:solidFill>
            </a:endParaRPr>
          </a:p>
          <a:p>
            <a:pPr lvl="0" indent="-330200">
              <a:spcBef>
                <a:spcPts val="0"/>
              </a:spcBef>
              <a:buClr>
                <a:srgbClr val="FFFFFF"/>
              </a:buClr>
              <a:buSzPts val="1600"/>
              <a:buFont typeface="Calibri"/>
              <a:buChar char="•"/>
            </a:pPr>
            <a:endParaRPr lang="es-419" sz="2600" dirty="0" smtClean="0">
              <a:solidFill>
                <a:srgbClr val="FFFF00"/>
              </a:solidFill>
            </a:endParaRPr>
          </a:p>
          <a:p>
            <a:pPr lvl="0" indent="-330200">
              <a:spcBef>
                <a:spcPts val="0"/>
              </a:spcBef>
              <a:buClr>
                <a:srgbClr val="FFFFFF"/>
              </a:buClr>
              <a:buSzPts val="1600"/>
              <a:buFont typeface="Calibri"/>
              <a:buChar char="•"/>
            </a:pPr>
            <a:r>
              <a:rPr lang="es-419" sz="3000" dirty="0" smtClean="0">
                <a:solidFill>
                  <a:srgbClr val="FFFF00"/>
                </a:solidFill>
              </a:rPr>
              <a:t>Calle 24 Latino Cultural </a:t>
            </a:r>
            <a:r>
              <a:rPr lang="es-419" sz="3000" dirty="0" err="1" smtClean="0">
                <a:solidFill>
                  <a:srgbClr val="FFFF00"/>
                </a:solidFill>
              </a:rPr>
              <a:t>District</a:t>
            </a:r>
            <a:r>
              <a:rPr lang="es-419" sz="3000" dirty="0" smtClean="0">
                <a:solidFill>
                  <a:srgbClr val="FFFF00"/>
                </a:solidFill>
              </a:rPr>
              <a:t> Small Business Support Line: (415) 658-7930</a:t>
            </a:r>
            <a:endParaRPr lang="es-419" sz="3000" dirty="0">
              <a:solidFill>
                <a:srgbClr val="FF0000"/>
              </a:solidFill>
            </a:endParaRPr>
          </a:p>
          <a:p>
            <a:pPr marL="584200" lvl="1" indent="0" algn="l" rtl="0">
              <a:lnSpc>
                <a:spcPct val="90000"/>
              </a:lnSpc>
              <a:spcBef>
                <a:spcPts val="0"/>
              </a:spcBef>
              <a:spcAft>
                <a:spcPts val="0"/>
              </a:spcAft>
              <a:buClr>
                <a:srgbClr val="FFFFFF"/>
              </a:buClr>
              <a:buSzPts val="1600"/>
              <a:buNone/>
            </a:pPr>
            <a:endParaRPr lang="es-419" sz="1600" dirty="0">
              <a:solidFill>
                <a:schemeClr val="bg1"/>
              </a:solidFill>
            </a:endParaRPr>
          </a:p>
        </p:txBody>
      </p:sp>
      <p:pic>
        <p:nvPicPr>
          <p:cNvPr id="242" name="Google Shape;242;p9"/>
          <p:cNvPicPr preferRelativeResize="0"/>
          <p:nvPr/>
        </p:nvPicPr>
        <p:blipFill rotWithShape="1">
          <a:blip r:embed="rId3">
            <a:alphaModFix/>
          </a:blip>
          <a:srcRect l="60890" t="11148" r="21401" b="33984"/>
          <a:stretch/>
        </p:blipFill>
        <p:spPr>
          <a:xfrm>
            <a:off x="8820875" y="2398275"/>
            <a:ext cx="2824122" cy="3624549"/>
          </a:xfrm>
          <a:prstGeom prst="rect">
            <a:avLst/>
          </a:prstGeom>
          <a:noFill/>
          <a:ln>
            <a:noFill/>
          </a:ln>
        </p:spPr>
      </p:pic>
    </p:spTree>
    <p:extLst>
      <p:ext uri="{BB962C8B-B14F-4D97-AF65-F5344CB8AC3E}">
        <p14:creationId xmlns:p14="http://schemas.microsoft.com/office/powerpoint/2010/main" val="2293350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txBox="1">
            <a:spLocks noGrp="1"/>
          </p:cNvSpPr>
          <p:nvPr>
            <p:ph type="ctrTitle"/>
          </p:nvPr>
        </p:nvSpPr>
        <p:spPr>
          <a:xfrm>
            <a:off x="284205" y="1089640"/>
            <a:ext cx="11664779" cy="4479028"/>
          </a:xfrm>
          <a:prstGeom prst="rect">
            <a:avLst/>
          </a:prstGeom>
          <a:noFill/>
          <a:ln>
            <a:noFill/>
          </a:ln>
        </p:spPr>
        <p:txBody>
          <a:bodyPr spcFirstLastPara="1" wrap="square" lIns="91425" tIns="45700" rIns="91425" bIns="45700" anchor="ctr" anchorCtr="0">
            <a:normAutofit/>
          </a:bodyPr>
          <a:lstStyle/>
          <a:p>
            <a:pPr lvl="0">
              <a:buClr>
                <a:schemeClr val="lt1"/>
              </a:buClr>
              <a:buSzPts val="5400"/>
            </a:pPr>
            <a:r>
              <a:rPr lang="es-419" sz="5400" b="1" dirty="0">
                <a:solidFill>
                  <a:schemeClr val="lt1"/>
                </a:solidFill>
              </a:rPr>
              <a:t>¿Preguntas?</a:t>
            </a:r>
            <a:endParaRPr lang="es-41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8d5165f217_0_0"/>
          <p:cNvSpPr txBox="1">
            <a:spLocks noGrp="1"/>
          </p:cNvSpPr>
          <p:nvPr>
            <p:ph type="body" idx="1"/>
          </p:nvPr>
        </p:nvSpPr>
        <p:spPr>
          <a:xfrm>
            <a:off x="439350" y="1302103"/>
            <a:ext cx="8057536" cy="5316721"/>
          </a:xfrm>
          <a:prstGeom prst="rect">
            <a:avLst/>
          </a:prstGeom>
          <a:noFill/>
          <a:ln>
            <a:noFill/>
          </a:ln>
        </p:spPr>
        <p:txBody>
          <a:bodyPr spcFirstLastPara="1" wrap="square" lIns="91425" tIns="45700" rIns="91425" bIns="45700" anchor="t" anchorCtr="0">
            <a:noAutofit/>
          </a:bodyPr>
          <a:lstStyle/>
          <a:p>
            <a:pPr lvl="0" indent="-406400">
              <a:lnSpc>
                <a:spcPct val="80000"/>
              </a:lnSpc>
              <a:buClr>
                <a:schemeClr val="lt1"/>
              </a:buClr>
              <a:buSzPts val="2800"/>
            </a:pPr>
            <a:r>
              <a:rPr lang="es-419" u="sng" dirty="0">
                <a:solidFill>
                  <a:schemeClr val="lt1"/>
                </a:solidFill>
              </a:rPr>
              <a:t>Deben seguir estos pasos:</a:t>
            </a:r>
            <a:endParaRPr lang="es-419" sz="2000" u="sng" dirty="0">
              <a:solidFill>
                <a:schemeClr val="lt1"/>
              </a:solidFill>
            </a:endParaRPr>
          </a:p>
          <a:p>
            <a:pPr marL="0" lvl="0" indent="0" algn="l" rtl="0">
              <a:lnSpc>
                <a:spcPct val="80000"/>
              </a:lnSpc>
              <a:spcBef>
                <a:spcPts val="1000"/>
              </a:spcBef>
              <a:spcAft>
                <a:spcPts val="0"/>
              </a:spcAft>
              <a:buNone/>
            </a:pPr>
            <a:endParaRPr lang="es-419" sz="500" u="sng" dirty="0">
              <a:solidFill>
                <a:schemeClr val="lt1"/>
              </a:solidFill>
            </a:endParaRPr>
          </a:p>
          <a:p>
            <a:pPr lvl="1" indent="-406400">
              <a:lnSpc>
                <a:spcPct val="80000"/>
              </a:lnSpc>
              <a:spcBef>
                <a:spcPts val="1000"/>
              </a:spcBef>
              <a:buClr>
                <a:schemeClr val="lt1"/>
              </a:buClr>
              <a:buSzPts val="2800"/>
            </a:pPr>
            <a:r>
              <a:rPr lang="es-419" sz="2800" dirty="0">
                <a:solidFill>
                  <a:schemeClr val="lt1"/>
                </a:solidFill>
              </a:rPr>
              <a:t>Complete un Plan de Salud y Seguridad para la comida para llevar y recoger (Formulario No. 2020-05).</a:t>
            </a:r>
            <a:endParaRPr lang="es-419" sz="1000" dirty="0">
              <a:solidFill>
                <a:schemeClr val="lt1"/>
              </a:solidFill>
            </a:endParaRPr>
          </a:p>
          <a:p>
            <a:pPr marL="914400" lvl="1" indent="-406400" algn="l" rtl="0">
              <a:lnSpc>
                <a:spcPct val="80000"/>
              </a:lnSpc>
              <a:spcBef>
                <a:spcPts val="0"/>
              </a:spcBef>
              <a:spcAft>
                <a:spcPts val="0"/>
              </a:spcAft>
              <a:buClr>
                <a:schemeClr val="lt1"/>
              </a:buClr>
              <a:buSzPts val="2800"/>
              <a:buChar char="•"/>
            </a:pPr>
            <a:endParaRPr lang="es-419" sz="1000" dirty="0">
              <a:solidFill>
                <a:schemeClr val="lt1"/>
              </a:solidFill>
            </a:endParaRPr>
          </a:p>
          <a:p>
            <a:pPr lvl="1" indent="-406400">
              <a:lnSpc>
                <a:spcPct val="80000"/>
              </a:lnSpc>
              <a:spcBef>
                <a:spcPts val="0"/>
              </a:spcBef>
              <a:buClr>
                <a:schemeClr val="lt1"/>
              </a:buClr>
              <a:buSzPts val="2800"/>
            </a:pPr>
            <a:r>
              <a:rPr lang="es-419" sz="2800" dirty="0">
                <a:solidFill>
                  <a:schemeClr val="lt1"/>
                </a:solidFill>
              </a:rPr>
              <a:t>Señalice el piso con marcas que indiquen los 6 pies de distancia que deben mantener los clientes al hacer la fila para ordenar y recoger pedidos.</a:t>
            </a:r>
          </a:p>
          <a:p>
            <a:pPr marL="508000" lvl="1" indent="0" algn="l" rtl="0">
              <a:lnSpc>
                <a:spcPct val="80000"/>
              </a:lnSpc>
              <a:spcBef>
                <a:spcPts val="0"/>
              </a:spcBef>
              <a:spcAft>
                <a:spcPts val="0"/>
              </a:spcAft>
              <a:buClr>
                <a:schemeClr val="lt1"/>
              </a:buClr>
              <a:buSzPts val="2800"/>
              <a:buNone/>
            </a:pPr>
            <a:endParaRPr lang="es-419" sz="1000" dirty="0">
              <a:solidFill>
                <a:schemeClr val="lt1"/>
              </a:solidFill>
            </a:endParaRPr>
          </a:p>
          <a:p>
            <a:pPr lvl="1" indent="-406400">
              <a:lnSpc>
                <a:spcPct val="80000"/>
              </a:lnSpc>
              <a:spcBef>
                <a:spcPts val="0"/>
              </a:spcBef>
              <a:buClr>
                <a:schemeClr val="lt1"/>
              </a:buClr>
              <a:buSzPts val="2800"/>
            </a:pPr>
            <a:r>
              <a:rPr lang="es-419" sz="2800" dirty="0">
                <a:solidFill>
                  <a:schemeClr val="lt1"/>
                </a:solidFill>
              </a:rPr>
              <a:t>El desinfectante de manos debe estar disponible para los clientes. </a:t>
            </a:r>
            <a:endParaRPr lang="es-419" sz="1000" dirty="0">
              <a:solidFill>
                <a:schemeClr val="lt1"/>
              </a:solidFill>
            </a:endParaRPr>
          </a:p>
          <a:p>
            <a:pPr lvl="1" indent="-406400">
              <a:lnSpc>
                <a:spcPct val="80000"/>
              </a:lnSpc>
              <a:spcBef>
                <a:spcPts val="0"/>
              </a:spcBef>
              <a:buClr>
                <a:schemeClr val="lt1"/>
              </a:buClr>
              <a:buSzPts val="2800"/>
            </a:pPr>
            <a:r>
              <a:rPr lang="es-419" sz="2800" dirty="0">
                <a:solidFill>
                  <a:schemeClr val="lt1"/>
                </a:solidFill>
              </a:rPr>
              <a:t>Letreros sobre cómo protegerse.</a:t>
            </a:r>
            <a:endParaRPr lang="es-419" sz="2800" dirty="0">
              <a:solidFill>
                <a:srgbClr val="FFFFFF"/>
              </a:solidFill>
            </a:endParaRPr>
          </a:p>
          <a:p>
            <a:pPr lvl="1" indent="-406400">
              <a:lnSpc>
                <a:spcPct val="80000"/>
              </a:lnSpc>
              <a:spcBef>
                <a:spcPts val="0"/>
              </a:spcBef>
              <a:buClr>
                <a:srgbClr val="FFFFFF"/>
              </a:buClr>
              <a:buSzPts val="2800"/>
            </a:pPr>
            <a:r>
              <a:rPr lang="es-419" sz="2800" dirty="0">
                <a:solidFill>
                  <a:srgbClr val="FFFFFF"/>
                </a:solidFill>
              </a:rPr>
              <a:t>Complete el Anexo A: Protocolo de Distanciamiento Social.</a:t>
            </a:r>
          </a:p>
          <a:p>
            <a:pPr marL="457200" lvl="0" indent="0" algn="l" rtl="0">
              <a:lnSpc>
                <a:spcPct val="80000"/>
              </a:lnSpc>
              <a:spcBef>
                <a:spcPts val="1000"/>
              </a:spcBef>
              <a:spcAft>
                <a:spcPts val="0"/>
              </a:spcAft>
              <a:buNone/>
            </a:pPr>
            <a:endParaRPr sz="2100" dirty="0">
              <a:solidFill>
                <a:schemeClr val="lt1"/>
              </a:solidFill>
            </a:endParaRPr>
          </a:p>
          <a:p>
            <a:pPr marL="0" lvl="0" indent="0" algn="l" rtl="0">
              <a:lnSpc>
                <a:spcPct val="80000"/>
              </a:lnSpc>
              <a:spcBef>
                <a:spcPts val="1000"/>
              </a:spcBef>
              <a:spcAft>
                <a:spcPts val="0"/>
              </a:spcAft>
              <a:buNone/>
            </a:pPr>
            <a:endParaRPr sz="2000" dirty="0">
              <a:solidFill>
                <a:srgbClr val="E69138"/>
              </a:solidFill>
            </a:endParaRPr>
          </a:p>
        </p:txBody>
      </p:sp>
      <p:sp>
        <p:nvSpPr>
          <p:cNvPr id="110" name="Google Shape;110;g8d5165f217_0_0"/>
          <p:cNvSpPr txBox="1">
            <a:spLocks noGrp="1"/>
          </p:cNvSpPr>
          <p:nvPr>
            <p:ph type="title"/>
          </p:nvPr>
        </p:nvSpPr>
        <p:spPr>
          <a:xfrm>
            <a:off x="439350" y="239175"/>
            <a:ext cx="11000100" cy="1325700"/>
          </a:xfrm>
          <a:prstGeom prst="rect">
            <a:avLst/>
          </a:prstGeom>
          <a:noFill/>
          <a:ln>
            <a:noFill/>
          </a:ln>
        </p:spPr>
        <p:txBody>
          <a:bodyPr spcFirstLastPara="1" wrap="square" lIns="91425" tIns="45700" rIns="91425" bIns="45700" anchor="ctr" anchorCtr="0">
            <a:noAutofit/>
          </a:bodyPr>
          <a:lstStyle/>
          <a:p>
            <a:pPr>
              <a:buClr>
                <a:schemeClr val="lt1"/>
              </a:buClr>
              <a:buSzPts val="4400"/>
            </a:pPr>
            <a:r>
              <a:rPr lang="es-419" dirty="0">
                <a:solidFill>
                  <a:schemeClr val="lt1"/>
                </a:solidFill>
              </a:rPr>
              <a:t>Resumen de las pautas de salud</a:t>
            </a:r>
            <a:r>
              <a:rPr lang="es-419" dirty="0">
                <a:solidFill>
                  <a:srgbClr val="FFFFFF"/>
                </a:solidFill>
              </a:rPr>
              <a:t>: </a:t>
            </a:r>
          </a:p>
          <a:p>
            <a:pPr lvl="0">
              <a:buClr>
                <a:schemeClr val="lt1"/>
              </a:buClr>
              <a:buSzPts val="4400"/>
            </a:pPr>
            <a:r>
              <a:rPr lang="es-419" sz="3500" b="1" dirty="0">
                <a:solidFill>
                  <a:srgbClr val="FFFF00"/>
                </a:solidFill>
              </a:rPr>
              <a:t>Propietarios de restaurantes </a:t>
            </a:r>
            <a:r>
              <a:rPr lang="es-419" sz="2200" b="1" dirty="0">
                <a:solidFill>
                  <a:srgbClr val="FFFF00"/>
                </a:solidFill>
              </a:rPr>
              <a:t>– </a:t>
            </a:r>
            <a:r>
              <a:rPr lang="es-419" sz="3500" b="1" dirty="0">
                <a:solidFill>
                  <a:srgbClr val="FFFF00"/>
                </a:solidFill>
              </a:rPr>
              <a:t>Comida para llevar</a:t>
            </a:r>
            <a:endParaRPr lang="es-419" dirty="0">
              <a:solidFill>
                <a:schemeClr val="lt1"/>
              </a:solidFill>
            </a:endParaRPr>
          </a:p>
        </p:txBody>
      </p:sp>
      <p:pic>
        <p:nvPicPr>
          <p:cNvPr id="111" name="Google Shape;111;g8d5165f217_0_0"/>
          <p:cNvPicPr preferRelativeResize="0"/>
          <p:nvPr/>
        </p:nvPicPr>
        <p:blipFill rotWithShape="1">
          <a:blip r:embed="rId3">
            <a:alphaModFix/>
          </a:blip>
          <a:srcRect l="21120" t="16658" r="24333" b="23546"/>
          <a:stretch/>
        </p:blipFill>
        <p:spPr>
          <a:xfrm>
            <a:off x="9037832" y="2185125"/>
            <a:ext cx="2657819" cy="1811274"/>
          </a:xfrm>
          <a:prstGeom prst="rect">
            <a:avLst/>
          </a:prstGeom>
          <a:noFill/>
          <a:ln w="28575" cap="flat" cmpd="sng">
            <a:solidFill>
              <a:srgbClr val="FFFF00"/>
            </a:solidFill>
            <a:prstDash val="solid"/>
            <a:round/>
            <a:headEnd type="none" w="sm" len="sm"/>
            <a:tailEnd type="none" w="sm" len="sm"/>
          </a:ln>
        </p:spPr>
      </p:pic>
      <p:pic>
        <p:nvPicPr>
          <p:cNvPr id="112" name="Google Shape;112;g8d5165f217_0_0"/>
          <p:cNvPicPr preferRelativeResize="0"/>
          <p:nvPr/>
        </p:nvPicPr>
        <p:blipFill rotWithShape="1">
          <a:blip r:embed="rId4">
            <a:alphaModFix/>
          </a:blip>
          <a:srcRect l="19456" t="18137" r="20454" b="-6915"/>
          <a:stretch/>
        </p:blipFill>
        <p:spPr>
          <a:xfrm>
            <a:off x="8716925" y="3289552"/>
            <a:ext cx="2237412" cy="1922273"/>
          </a:xfrm>
          <a:prstGeom prst="rect">
            <a:avLst/>
          </a:prstGeom>
          <a:noFill/>
          <a:ln w="28575" cap="flat" cmpd="sng">
            <a:solidFill>
              <a:srgbClr val="FFFF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8f07793b99_0_11"/>
          <p:cNvSpPr txBox="1">
            <a:spLocks noGrp="1"/>
          </p:cNvSpPr>
          <p:nvPr>
            <p:ph type="title"/>
          </p:nvPr>
        </p:nvSpPr>
        <p:spPr>
          <a:xfrm>
            <a:off x="435050" y="239175"/>
            <a:ext cx="11185800" cy="1325700"/>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s-419" dirty="0">
                <a:solidFill>
                  <a:schemeClr val="lt1"/>
                </a:solidFill>
              </a:rPr>
              <a:t>Resumen de las pautas de salud</a:t>
            </a:r>
            <a:r>
              <a:rPr lang="es-419" dirty="0">
                <a:solidFill>
                  <a:srgbClr val="FFFFFF"/>
                </a:solidFill>
              </a:rPr>
              <a:t>: </a:t>
            </a:r>
            <a:br>
              <a:rPr lang="es-419" dirty="0">
                <a:solidFill>
                  <a:srgbClr val="FFFFFF"/>
                </a:solidFill>
              </a:rPr>
            </a:br>
            <a:r>
              <a:rPr lang="es-419" sz="3500" b="1" dirty="0">
                <a:solidFill>
                  <a:srgbClr val="FFFF00"/>
                </a:solidFill>
              </a:rPr>
              <a:t>Propietarios de restaurantes </a:t>
            </a:r>
            <a:r>
              <a:rPr lang="es-419" sz="2200" b="1" dirty="0">
                <a:solidFill>
                  <a:srgbClr val="FFFF00"/>
                </a:solidFill>
              </a:rPr>
              <a:t>– </a:t>
            </a:r>
            <a:r>
              <a:rPr lang="es-419" sz="3500" b="1" dirty="0">
                <a:solidFill>
                  <a:srgbClr val="FFFF00"/>
                </a:solidFill>
              </a:rPr>
              <a:t>Comida al aire libre</a:t>
            </a:r>
            <a:endParaRPr lang="es-419" sz="2400" dirty="0"/>
          </a:p>
        </p:txBody>
      </p:sp>
      <p:sp>
        <p:nvSpPr>
          <p:cNvPr id="119" name="Google Shape;119;g8f07793b99_0_11"/>
          <p:cNvSpPr txBox="1">
            <a:spLocks noGrp="1"/>
          </p:cNvSpPr>
          <p:nvPr>
            <p:ph type="body" idx="1"/>
          </p:nvPr>
        </p:nvSpPr>
        <p:spPr>
          <a:xfrm>
            <a:off x="-84751" y="1697684"/>
            <a:ext cx="9706800" cy="4670400"/>
          </a:xfrm>
          <a:prstGeom prst="rect">
            <a:avLst/>
          </a:prstGeom>
          <a:noFill/>
          <a:ln>
            <a:noFill/>
          </a:ln>
        </p:spPr>
        <p:txBody>
          <a:bodyPr spcFirstLastPara="1" wrap="square" lIns="91425" tIns="45700" rIns="91425" bIns="45700" anchor="t" anchorCtr="0">
            <a:noAutofit/>
          </a:bodyPr>
          <a:lstStyle/>
          <a:p>
            <a:pPr lvl="1" indent="-393700">
              <a:lnSpc>
                <a:spcPct val="80000"/>
              </a:lnSpc>
              <a:spcBef>
                <a:spcPts val="1000"/>
              </a:spcBef>
              <a:buClr>
                <a:srgbClr val="FFFFFF"/>
              </a:buClr>
              <a:buSzPts val="2600"/>
            </a:pPr>
            <a:r>
              <a:rPr lang="es-ES" sz="2600" dirty="0">
                <a:solidFill>
                  <a:schemeClr val="lt1"/>
                </a:solidFill>
              </a:rPr>
              <a:t>El negocio debe desinfectar minuciosamente las zonas para sentarse antes de abrir y después de cada uso, incluidas las mesas, sillas, asientos elevados, tronas, mesas de banco corrido y los laterales. </a:t>
            </a:r>
          </a:p>
          <a:p>
            <a:pPr lvl="1" indent="-393700">
              <a:lnSpc>
                <a:spcPct val="80000"/>
              </a:lnSpc>
              <a:spcBef>
                <a:spcPts val="1000"/>
              </a:spcBef>
              <a:buClr>
                <a:srgbClr val="FFFFFF"/>
              </a:buClr>
              <a:buSzPts val="2600"/>
            </a:pPr>
            <a:r>
              <a:rPr lang="es-ES" sz="2600" dirty="0">
                <a:solidFill>
                  <a:srgbClr val="FFFFFF"/>
                </a:solidFill>
              </a:rPr>
              <a:t>Debe haber máximo 6 clientes por cada mesa. Se recomienda que quienes se sientan juntos pertenezcan al mismo hogar.</a:t>
            </a:r>
            <a:endParaRPr sz="2600" dirty="0">
              <a:solidFill>
                <a:srgbClr val="FFFFFF"/>
              </a:solidFill>
            </a:endParaRPr>
          </a:p>
          <a:p>
            <a:pPr lvl="1" indent="-393700">
              <a:lnSpc>
                <a:spcPct val="80000"/>
              </a:lnSpc>
              <a:spcBef>
                <a:spcPts val="1000"/>
              </a:spcBef>
              <a:buClr>
                <a:srgbClr val="FFFFFF"/>
              </a:buClr>
              <a:buSzPts val="2600"/>
            </a:pPr>
            <a:r>
              <a:rPr lang="es-ES" sz="2600" dirty="0">
                <a:solidFill>
                  <a:srgbClr val="FFFFFF"/>
                </a:solidFill>
              </a:rPr>
              <a:t>Las personas que pertenezcan al mismo hogar no tienen que estar a 6 pies de distancia.</a:t>
            </a:r>
            <a:endParaRPr sz="2600" dirty="0">
              <a:solidFill>
                <a:srgbClr val="FFFFFF"/>
              </a:solidFill>
            </a:endParaRPr>
          </a:p>
          <a:p>
            <a:pPr lvl="1" indent="-393700">
              <a:lnSpc>
                <a:spcPct val="80000"/>
              </a:lnSpc>
              <a:spcBef>
                <a:spcPts val="1000"/>
              </a:spcBef>
              <a:buClr>
                <a:srgbClr val="FFFFFF"/>
              </a:buClr>
              <a:buSzPts val="2600"/>
            </a:pPr>
            <a:r>
              <a:rPr lang="es-ES" sz="2600" dirty="0">
                <a:solidFill>
                  <a:srgbClr val="FFFFFF"/>
                </a:solidFill>
              </a:rPr>
              <a:t>Las mesas deben estar a 6 pies de distancia entre sí.</a:t>
            </a:r>
            <a:endParaRPr sz="2600" dirty="0">
              <a:solidFill>
                <a:schemeClr val="lt1"/>
              </a:solidFill>
            </a:endParaRPr>
          </a:p>
          <a:p>
            <a:pPr marL="914400" lvl="0" indent="0" algn="l" rtl="0">
              <a:lnSpc>
                <a:spcPct val="80000"/>
              </a:lnSpc>
              <a:spcBef>
                <a:spcPts val="1000"/>
              </a:spcBef>
              <a:spcAft>
                <a:spcPts val="0"/>
              </a:spcAft>
              <a:buNone/>
            </a:pPr>
            <a:endParaRPr sz="2400" dirty="0">
              <a:solidFill>
                <a:srgbClr val="E69138"/>
              </a:solidFill>
            </a:endParaRPr>
          </a:p>
        </p:txBody>
      </p:sp>
      <p:pic>
        <p:nvPicPr>
          <p:cNvPr id="120" name="Google Shape;120;g8f07793b99_0_11"/>
          <p:cNvPicPr preferRelativeResize="0"/>
          <p:nvPr/>
        </p:nvPicPr>
        <p:blipFill>
          <a:blip r:embed="rId3">
            <a:alphaModFix/>
          </a:blip>
          <a:stretch>
            <a:fillRect/>
          </a:stretch>
        </p:blipFill>
        <p:spPr>
          <a:xfrm>
            <a:off x="9612213" y="1742963"/>
            <a:ext cx="2124075" cy="2009775"/>
          </a:xfrm>
          <a:prstGeom prst="rect">
            <a:avLst/>
          </a:prstGeom>
          <a:noFill/>
          <a:ln>
            <a:noFill/>
          </a:ln>
        </p:spPr>
      </p:pic>
      <p:pic>
        <p:nvPicPr>
          <p:cNvPr id="121" name="Google Shape;121;g8f07793b99_0_11"/>
          <p:cNvPicPr preferRelativeResize="0"/>
          <p:nvPr/>
        </p:nvPicPr>
        <p:blipFill>
          <a:blip r:embed="rId4">
            <a:alphaModFix/>
          </a:blip>
          <a:stretch>
            <a:fillRect/>
          </a:stretch>
        </p:blipFill>
        <p:spPr>
          <a:xfrm>
            <a:off x="9991800" y="4300376"/>
            <a:ext cx="1629050" cy="1876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8f4aef747e_1_1"/>
          <p:cNvSpPr txBox="1">
            <a:spLocks noGrp="1"/>
          </p:cNvSpPr>
          <p:nvPr>
            <p:ph type="title"/>
          </p:nvPr>
        </p:nvSpPr>
        <p:spPr>
          <a:xfrm>
            <a:off x="435050" y="239175"/>
            <a:ext cx="11185800" cy="1325700"/>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s-419" dirty="0">
                <a:solidFill>
                  <a:schemeClr val="lt1"/>
                </a:solidFill>
              </a:rPr>
              <a:t>Resumen de las pautas de salud</a:t>
            </a:r>
            <a:r>
              <a:rPr lang="es-419" dirty="0">
                <a:solidFill>
                  <a:srgbClr val="FFFFFF"/>
                </a:solidFill>
              </a:rPr>
              <a:t>:  </a:t>
            </a:r>
          </a:p>
          <a:p>
            <a:pPr lvl="0">
              <a:buClr>
                <a:schemeClr val="lt1"/>
              </a:buClr>
              <a:buSzPts val="4400"/>
            </a:pPr>
            <a:r>
              <a:rPr lang="es-419" sz="3500" b="1" dirty="0">
                <a:solidFill>
                  <a:srgbClr val="FFFF00"/>
                </a:solidFill>
              </a:rPr>
              <a:t>Propietarios de restaurantes </a:t>
            </a:r>
            <a:r>
              <a:rPr lang="es-419" sz="2200" b="1" dirty="0">
                <a:solidFill>
                  <a:srgbClr val="FFFF00"/>
                </a:solidFill>
              </a:rPr>
              <a:t>– </a:t>
            </a:r>
            <a:r>
              <a:rPr lang="es-419" sz="3500" b="1" dirty="0">
                <a:solidFill>
                  <a:srgbClr val="FFFF00"/>
                </a:solidFill>
              </a:rPr>
              <a:t>Comida al aire libre</a:t>
            </a:r>
            <a:endParaRPr lang="es-419" sz="3500" dirty="0"/>
          </a:p>
        </p:txBody>
      </p:sp>
      <p:sp>
        <p:nvSpPr>
          <p:cNvPr id="128" name="Google Shape;128;g8f4aef747e_1_1"/>
          <p:cNvSpPr txBox="1">
            <a:spLocks noGrp="1"/>
          </p:cNvSpPr>
          <p:nvPr>
            <p:ph type="body" idx="1"/>
          </p:nvPr>
        </p:nvSpPr>
        <p:spPr>
          <a:xfrm>
            <a:off x="378000" y="1620400"/>
            <a:ext cx="9539700" cy="4670400"/>
          </a:xfrm>
          <a:prstGeom prst="rect">
            <a:avLst/>
          </a:prstGeom>
          <a:noFill/>
          <a:ln>
            <a:noFill/>
          </a:ln>
        </p:spPr>
        <p:txBody>
          <a:bodyPr spcFirstLastPara="1" wrap="square" lIns="91425" tIns="45700" rIns="91425" bIns="45700" anchor="t" anchorCtr="0">
            <a:noAutofit/>
          </a:bodyPr>
          <a:lstStyle/>
          <a:p>
            <a:pPr lvl="1" indent="-406400">
              <a:lnSpc>
                <a:spcPct val="80000"/>
              </a:lnSpc>
              <a:spcBef>
                <a:spcPts val="1000"/>
              </a:spcBef>
              <a:buClr>
                <a:schemeClr val="lt1"/>
              </a:buClr>
              <a:buSzPts val="2800"/>
            </a:pPr>
            <a:endParaRPr lang="en-US" sz="2800" dirty="0">
              <a:solidFill>
                <a:schemeClr val="lt1"/>
              </a:solidFill>
            </a:endParaRPr>
          </a:p>
          <a:p>
            <a:pPr lvl="1" indent="-406400">
              <a:lnSpc>
                <a:spcPct val="80000"/>
              </a:lnSpc>
              <a:spcBef>
                <a:spcPts val="1000"/>
              </a:spcBef>
              <a:buClr>
                <a:schemeClr val="lt1"/>
              </a:buClr>
              <a:buSzPts val="2800"/>
            </a:pPr>
            <a:r>
              <a:rPr lang="es-419" sz="2800" dirty="0">
                <a:solidFill>
                  <a:schemeClr val="lt1"/>
                </a:solidFill>
              </a:rPr>
              <a:t>Si sirve alcohol, debe servirlo con comida. </a:t>
            </a:r>
            <a:endParaRPr lang="es-419" sz="1500" dirty="0">
              <a:solidFill>
                <a:schemeClr val="lt1"/>
              </a:solidFill>
            </a:endParaRPr>
          </a:p>
          <a:p>
            <a:pPr marL="457200" lvl="0" indent="0" algn="l" rtl="0">
              <a:lnSpc>
                <a:spcPct val="80000"/>
              </a:lnSpc>
              <a:spcBef>
                <a:spcPts val="1000"/>
              </a:spcBef>
              <a:spcAft>
                <a:spcPts val="0"/>
              </a:spcAft>
              <a:buNone/>
            </a:pPr>
            <a:endParaRPr lang="es-419" sz="500" dirty="0">
              <a:solidFill>
                <a:schemeClr val="lt1"/>
              </a:solidFill>
            </a:endParaRPr>
          </a:p>
          <a:p>
            <a:pPr lvl="1" indent="-406400">
              <a:lnSpc>
                <a:spcPct val="80000"/>
              </a:lnSpc>
              <a:spcBef>
                <a:spcPts val="1000"/>
              </a:spcBef>
              <a:buClr>
                <a:schemeClr val="lt1"/>
              </a:buClr>
              <a:buSzPts val="2800"/>
            </a:pPr>
            <a:r>
              <a:rPr lang="es-419" sz="2800" dirty="0">
                <a:solidFill>
                  <a:schemeClr val="lt1"/>
                </a:solidFill>
              </a:rPr>
              <a:t>El desinfectante de manos debe estar disponible para los clientes, en la entrada y en las mesas. </a:t>
            </a:r>
            <a:endParaRPr lang="es-419" sz="500" dirty="0">
              <a:solidFill>
                <a:schemeClr val="lt1"/>
              </a:solidFill>
            </a:endParaRPr>
          </a:p>
          <a:p>
            <a:pPr lvl="1" indent="-406400">
              <a:lnSpc>
                <a:spcPct val="80000"/>
              </a:lnSpc>
              <a:spcBef>
                <a:spcPts val="1000"/>
              </a:spcBef>
              <a:buClr>
                <a:schemeClr val="lt1"/>
              </a:buClr>
              <a:buSzPts val="2800"/>
            </a:pPr>
            <a:r>
              <a:rPr lang="es-419" sz="2800" dirty="0">
                <a:solidFill>
                  <a:schemeClr val="lt1"/>
                </a:solidFill>
              </a:rPr>
              <a:t>Procedimientos de limpieza:</a:t>
            </a:r>
          </a:p>
          <a:p>
            <a:pPr lvl="2" indent="-406400">
              <a:lnSpc>
                <a:spcPct val="80000"/>
              </a:lnSpc>
              <a:spcBef>
                <a:spcPts val="0"/>
              </a:spcBef>
              <a:buClr>
                <a:schemeClr val="lt1"/>
              </a:buClr>
              <a:buSzPts val="2800"/>
            </a:pPr>
            <a:r>
              <a:rPr lang="es-419" sz="2800" dirty="0">
                <a:solidFill>
                  <a:schemeClr val="lt1"/>
                </a:solidFill>
              </a:rPr>
              <a:t>Desinfecte las superficies que se tocan con frecuencia al menos cada hora.</a:t>
            </a:r>
          </a:p>
          <a:p>
            <a:pPr lvl="2" indent="-406400">
              <a:lnSpc>
                <a:spcPct val="80000"/>
              </a:lnSpc>
              <a:spcBef>
                <a:spcPts val="0"/>
              </a:spcBef>
              <a:buClr>
                <a:schemeClr val="lt1"/>
              </a:buClr>
              <a:buSzPts val="2800"/>
            </a:pPr>
            <a:r>
              <a:rPr lang="es-419" sz="2800" dirty="0">
                <a:solidFill>
                  <a:schemeClr val="lt1"/>
                </a:solidFill>
              </a:rPr>
              <a:t>Desinfecte los baños al menos cada 4 horas. </a:t>
            </a:r>
            <a:endParaRPr lang="es-419" sz="1000" dirty="0">
              <a:solidFill>
                <a:schemeClr val="lt1"/>
              </a:solidFill>
            </a:endParaRPr>
          </a:p>
          <a:p>
            <a:pPr marL="0" lvl="0" indent="0" algn="l" rtl="0">
              <a:lnSpc>
                <a:spcPct val="80000"/>
              </a:lnSpc>
              <a:spcBef>
                <a:spcPts val="1000"/>
              </a:spcBef>
              <a:spcAft>
                <a:spcPts val="0"/>
              </a:spcAft>
              <a:buNone/>
            </a:pPr>
            <a:endParaRPr lang="es-419" sz="1000" dirty="0">
              <a:solidFill>
                <a:schemeClr val="lt1"/>
              </a:solidFill>
            </a:endParaRPr>
          </a:p>
          <a:p>
            <a:pPr lvl="1" indent="-406400">
              <a:lnSpc>
                <a:spcPct val="80000"/>
              </a:lnSpc>
              <a:spcBef>
                <a:spcPts val="1000"/>
              </a:spcBef>
              <a:buClr>
                <a:schemeClr val="lt1"/>
              </a:buClr>
              <a:buSzPts val="2800"/>
            </a:pPr>
            <a:r>
              <a:rPr lang="es-419" sz="2800" dirty="0">
                <a:solidFill>
                  <a:schemeClr val="lt1"/>
                </a:solidFill>
              </a:rPr>
              <a:t>Letreros sobre cómo protegerse.</a:t>
            </a:r>
            <a:endParaRPr lang="es-419" sz="2800" dirty="0">
              <a:solidFill>
                <a:srgbClr val="FFFFFF"/>
              </a:solidFill>
            </a:endParaRPr>
          </a:p>
        </p:txBody>
      </p:sp>
      <p:pic>
        <p:nvPicPr>
          <p:cNvPr id="129" name="Google Shape;129;g8f4aef747e_1_1"/>
          <p:cNvPicPr preferRelativeResize="0"/>
          <p:nvPr/>
        </p:nvPicPr>
        <p:blipFill>
          <a:blip r:embed="rId3">
            <a:alphaModFix/>
          </a:blip>
          <a:stretch>
            <a:fillRect/>
          </a:stretch>
        </p:blipFill>
        <p:spPr>
          <a:xfrm>
            <a:off x="9786254" y="1620400"/>
            <a:ext cx="1815996" cy="1941850"/>
          </a:xfrm>
          <a:prstGeom prst="rect">
            <a:avLst/>
          </a:prstGeom>
          <a:noFill/>
          <a:ln>
            <a:noFill/>
          </a:ln>
        </p:spPr>
      </p:pic>
      <p:pic>
        <p:nvPicPr>
          <p:cNvPr id="130" name="Google Shape;130;g8f4aef747e_1_1"/>
          <p:cNvPicPr preferRelativeResize="0"/>
          <p:nvPr/>
        </p:nvPicPr>
        <p:blipFill>
          <a:blip r:embed="rId4">
            <a:alphaModFix/>
          </a:blip>
          <a:stretch>
            <a:fillRect/>
          </a:stretch>
        </p:blipFill>
        <p:spPr>
          <a:xfrm>
            <a:off x="9644494" y="4091974"/>
            <a:ext cx="1981075" cy="1941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8f4aef747e_1_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s-ES" dirty="0">
                <a:solidFill>
                  <a:schemeClr val="lt1"/>
                </a:solidFill>
              </a:rPr>
              <a:t>Resumen de las pautas de salud</a:t>
            </a:r>
            <a:r>
              <a:rPr lang="en-US" dirty="0">
                <a:solidFill>
                  <a:schemeClr val="lt1"/>
                </a:solidFill>
              </a:rPr>
              <a:t>: </a:t>
            </a:r>
            <a:endParaRPr dirty="0">
              <a:solidFill>
                <a:schemeClr val="lt1"/>
              </a:solidFill>
            </a:endParaRPr>
          </a:p>
          <a:p>
            <a:pPr lvl="0">
              <a:buClr>
                <a:schemeClr val="lt1"/>
              </a:buClr>
              <a:buSzPts val="4400"/>
            </a:pPr>
            <a:r>
              <a:rPr lang="es-419" sz="3500" b="1" dirty="0">
                <a:solidFill>
                  <a:srgbClr val="FFFF00"/>
                </a:solidFill>
              </a:rPr>
              <a:t> Empleados de restaurantes</a:t>
            </a:r>
            <a:endParaRPr lang="es-419" dirty="0">
              <a:solidFill>
                <a:srgbClr val="CC0000"/>
              </a:solidFill>
            </a:endParaRPr>
          </a:p>
        </p:txBody>
      </p:sp>
      <p:sp>
        <p:nvSpPr>
          <p:cNvPr id="137" name="Google Shape;137;g8f4aef747e_1_18"/>
          <p:cNvSpPr txBox="1">
            <a:spLocks noGrp="1"/>
          </p:cNvSpPr>
          <p:nvPr>
            <p:ph type="body" idx="1"/>
          </p:nvPr>
        </p:nvSpPr>
        <p:spPr>
          <a:xfrm>
            <a:off x="982050" y="1353900"/>
            <a:ext cx="10686000" cy="4670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2100" dirty="0">
              <a:solidFill>
                <a:srgbClr val="FFFFFF"/>
              </a:solidFill>
            </a:endParaRPr>
          </a:p>
          <a:p>
            <a:pPr lvl="0" indent="-406400">
              <a:lnSpc>
                <a:spcPct val="80000"/>
              </a:lnSpc>
              <a:buClr>
                <a:schemeClr val="lt1"/>
              </a:buClr>
              <a:buSzPts val="2800"/>
            </a:pPr>
            <a:r>
              <a:rPr lang="es-ES" u="sng" dirty="0">
                <a:solidFill>
                  <a:schemeClr val="lt1"/>
                </a:solidFill>
              </a:rPr>
              <a:t>Sobre los empleados y la preparación de alimentos</a:t>
            </a:r>
            <a:r>
              <a:rPr lang="en-US" u="sng" dirty="0">
                <a:solidFill>
                  <a:schemeClr val="lt1"/>
                </a:solidFill>
              </a:rPr>
              <a:t>:</a:t>
            </a:r>
            <a:endParaRPr lang="en-US" dirty="0">
              <a:solidFill>
                <a:schemeClr val="lt1"/>
              </a:solidFill>
            </a:endParaRPr>
          </a:p>
          <a:p>
            <a:pPr lvl="1" indent="-406400">
              <a:lnSpc>
                <a:spcPct val="80000"/>
              </a:lnSpc>
              <a:buClr>
                <a:schemeClr val="lt1"/>
              </a:buClr>
              <a:buSzPts val="2800"/>
            </a:pPr>
            <a:r>
              <a:rPr lang="es-ES" sz="2800" dirty="0">
                <a:solidFill>
                  <a:schemeClr val="lt1"/>
                </a:solidFill>
              </a:rPr>
              <a:t>Los negocios deben proporcionar cubrebocas y guantes a sus empleados. </a:t>
            </a:r>
          </a:p>
          <a:p>
            <a:pPr lvl="1" indent="-406400">
              <a:lnSpc>
                <a:spcPct val="80000"/>
              </a:lnSpc>
              <a:buClr>
                <a:schemeClr val="lt1"/>
              </a:buClr>
              <a:buSzPts val="2800"/>
            </a:pPr>
            <a:r>
              <a:rPr lang="es-ES" sz="2800" dirty="0">
                <a:solidFill>
                  <a:srgbClr val="FFFFFF"/>
                </a:solidFill>
              </a:rPr>
              <a:t>Los empleados deben cubrirse la cara cuando estén en cualquier espacio donde se manipulen, preparen o empaquen alimentos u otros productos para venderlos o distribuirlos. </a:t>
            </a:r>
            <a:endParaRPr sz="2800" dirty="0">
              <a:solidFill>
                <a:srgbClr val="FFFFFF"/>
              </a:solidFill>
            </a:endParaRPr>
          </a:p>
          <a:p>
            <a:pPr lvl="1" indent="-406400">
              <a:lnSpc>
                <a:spcPct val="80000"/>
              </a:lnSpc>
              <a:buClr>
                <a:schemeClr val="lt1"/>
              </a:buClr>
              <a:buSzPts val="2800"/>
            </a:pPr>
            <a:r>
              <a:rPr lang="es-ES" sz="2800" dirty="0">
                <a:solidFill>
                  <a:schemeClr val="lt1"/>
                </a:solidFill>
              </a:rPr>
              <a:t>Deben lavarse las manos correctamente con jabón y agua tibia durante 20 segundos, y cerrar la válvula de agua con una toalla.</a:t>
            </a:r>
          </a:p>
          <a:p>
            <a:pPr lvl="1" indent="-406400">
              <a:lnSpc>
                <a:spcPct val="80000"/>
              </a:lnSpc>
              <a:buClr>
                <a:schemeClr val="lt1"/>
              </a:buClr>
              <a:buSzPts val="2800"/>
            </a:pPr>
            <a:r>
              <a:rPr lang="es-ES" sz="2800" dirty="0">
                <a:solidFill>
                  <a:schemeClr val="lt1"/>
                </a:solidFill>
              </a:rPr>
              <a:t>Deben usar desinfectante de manos solamente si no hay un lugar para lavarse las manos adecuadamente. Pueden usar desinfectante de manos solo después de lavarse las manos correctamente.</a:t>
            </a:r>
            <a:endParaRPr sz="2800" dirty="0">
              <a:solidFill>
                <a:schemeClr val="lt1"/>
              </a:solidFill>
            </a:endParaRPr>
          </a:p>
          <a:p>
            <a:pPr marL="0" lvl="0" indent="0" algn="l" rtl="0">
              <a:lnSpc>
                <a:spcPct val="80000"/>
              </a:lnSpc>
              <a:spcBef>
                <a:spcPts val="1000"/>
              </a:spcBef>
              <a:spcAft>
                <a:spcPts val="0"/>
              </a:spcAft>
              <a:buNone/>
            </a:pPr>
            <a:endParaRPr sz="2000" dirty="0">
              <a:solidFill>
                <a:srgbClr val="E69138"/>
              </a:solidFill>
            </a:endParaRPr>
          </a:p>
        </p:txBody>
      </p:sp>
      <p:pic>
        <p:nvPicPr>
          <p:cNvPr id="138" name="Google Shape;138;g8f4aef747e_1_18"/>
          <p:cNvPicPr preferRelativeResize="0"/>
          <p:nvPr/>
        </p:nvPicPr>
        <p:blipFill>
          <a:blip r:embed="rId3">
            <a:alphaModFix/>
          </a:blip>
          <a:stretch>
            <a:fillRect/>
          </a:stretch>
        </p:blipFill>
        <p:spPr>
          <a:xfrm>
            <a:off x="9601113" y="276113"/>
            <a:ext cx="2066925" cy="1895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47641" y="394334"/>
            <a:ext cx="5664344" cy="59167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99225" y="265862"/>
            <a:ext cx="6233694" cy="6057352"/>
          </a:xfrm>
          <a:prstGeom prst="rect">
            <a:avLst/>
          </a:prstGeom>
        </p:spPr>
      </p:pic>
    </p:spTree>
    <p:extLst>
      <p:ext uri="{BB962C8B-B14F-4D97-AF65-F5344CB8AC3E}">
        <p14:creationId xmlns:p14="http://schemas.microsoft.com/office/powerpoint/2010/main" val="628118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8f07793b99_0_1"/>
          <p:cNvSpPr txBox="1">
            <a:spLocks noGrp="1"/>
          </p:cNvSpPr>
          <p:nvPr>
            <p:ph type="title"/>
          </p:nvPr>
        </p:nvSpPr>
        <p:spPr>
          <a:xfrm>
            <a:off x="536400" y="-7842"/>
            <a:ext cx="10817400" cy="1325700"/>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s-419" dirty="0">
                <a:solidFill>
                  <a:schemeClr val="lt1"/>
                </a:solidFill>
              </a:rPr>
              <a:t>Cumplimiento de las pautas de salud: </a:t>
            </a:r>
          </a:p>
          <a:p>
            <a:pPr lvl="0">
              <a:buClr>
                <a:schemeClr val="lt1"/>
              </a:buClr>
              <a:buSzPts val="4400"/>
            </a:pPr>
            <a:r>
              <a:rPr lang="es-419" sz="3500" b="1" dirty="0">
                <a:solidFill>
                  <a:srgbClr val="FFFF00"/>
                </a:solidFill>
              </a:rPr>
              <a:t>Propietarios de restaurantes</a:t>
            </a:r>
            <a:endParaRPr lang="es-419" sz="3500" i="1" dirty="0">
              <a:solidFill>
                <a:srgbClr val="FF0000"/>
              </a:solidFill>
            </a:endParaRPr>
          </a:p>
        </p:txBody>
      </p:sp>
      <p:sp>
        <p:nvSpPr>
          <p:cNvPr id="152" name="Google Shape;152;g8f07793b99_0_1"/>
          <p:cNvSpPr txBox="1">
            <a:spLocks noGrp="1"/>
          </p:cNvSpPr>
          <p:nvPr>
            <p:ph type="body" idx="1"/>
          </p:nvPr>
        </p:nvSpPr>
        <p:spPr>
          <a:xfrm>
            <a:off x="838200" y="1140232"/>
            <a:ext cx="7025640" cy="5429380"/>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1100"/>
              </a:spcBef>
              <a:buSzPts val="1100"/>
              <a:buNone/>
            </a:pPr>
            <a:r>
              <a:rPr lang="es-419" sz="2200" b="1" dirty="0">
                <a:solidFill>
                  <a:schemeClr val="lt1"/>
                </a:solidFill>
              </a:rPr>
              <a:t>CARTELES, SEÑALIZACIÓN  Y FORMULARIOS REQUERIDOS</a:t>
            </a:r>
            <a:endParaRPr lang="es-419" sz="2200" dirty="0">
              <a:solidFill>
                <a:schemeClr val="lt1"/>
              </a:solidFill>
            </a:endParaRPr>
          </a:p>
          <a:p>
            <a:pPr lvl="0" indent="-368300">
              <a:lnSpc>
                <a:spcPct val="115000"/>
              </a:lnSpc>
              <a:spcBef>
                <a:spcPts val="1100"/>
              </a:spcBef>
              <a:buClr>
                <a:srgbClr val="FFFFFF"/>
              </a:buClr>
              <a:buSzPts val="2200"/>
              <a:buAutoNum type="arabicPeriod"/>
            </a:pPr>
            <a:r>
              <a:rPr lang="es-419" sz="2200" dirty="0">
                <a:solidFill>
                  <a:srgbClr val="FFFFFF"/>
                </a:solidFill>
              </a:rPr>
              <a:t>Marcas en el piso que indiquen una distancia de 6 pies.</a:t>
            </a:r>
          </a:p>
          <a:p>
            <a:pPr lvl="0" indent="-368300">
              <a:lnSpc>
                <a:spcPct val="115000"/>
              </a:lnSpc>
              <a:spcBef>
                <a:spcPts val="0"/>
              </a:spcBef>
              <a:buClr>
                <a:srgbClr val="FFFFFF"/>
              </a:buClr>
              <a:buSzPts val="2200"/>
              <a:buAutoNum type="arabicPeriod"/>
            </a:pPr>
            <a:r>
              <a:rPr lang="es-419" sz="2200" dirty="0">
                <a:solidFill>
                  <a:srgbClr val="FFFFFF"/>
                </a:solidFill>
              </a:rPr>
              <a:t>Un letrero que diga el número máximo de clientes permitidos a la vez. </a:t>
            </a:r>
          </a:p>
          <a:p>
            <a:pPr lvl="0" indent="-368300">
              <a:lnSpc>
                <a:spcPct val="115000"/>
              </a:lnSpc>
              <a:spcBef>
                <a:spcPts val="0"/>
              </a:spcBef>
              <a:buClr>
                <a:srgbClr val="FFFFFF"/>
              </a:buClr>
              <a:buSzPts val="2200"/>
              <a:buAutoNum type="arabicPeriod"/>
            </a:pPr>
            <a:r>
              <a:rPr lang="es-419" sz="2200" dirty="0">
                <a:solidFill>
                  <a:srgbClr val="FFFFFF"/>
                </a:solidFill>
              </a:rPr>
              <a:t>Folleto para evaluación médica del personal.</a:t>
            </a:r>
          </a:p>
          <a:p>
            <a:pPr lvl="0" indent="-368300">
              <a:lnSpc>
                <a:spcPct val="115000"/>
              </a:lnSpc>
              <a:spcBef>
                <a:spcPts val="0"/>
              </a:spcBef>
              <a:buClr>
                <a:srgbClr val="FFFFFF"/>
              </a:buClr>
              <a:buSzPts val="2200"/>
              <a:buAutoNum type="arabicPeriod"/>
            </a:pPr>
            <a:r>
              <a:rPr lang="es-419" sz="2200" b="1" dirty="0">
                <a:solidFill>
                  <a:srgbClr val="FFFF00"/>
                </a:solidFill>
              </a:rPr>
              <a:t>Anexo A: Protocolo de Distanciamiento Social </a:t>
            </a:r>
            <a:r>
              <a:rPr lang="es-419" sz="2200" dirty="0">
                <a:solidFill>
                  <a:srgbClr val="FFFFFF"/>
                </a:solidFill>
              </a:rPr>
              <a:t>(requerido por la Orden de Salud C19-07f).	</a:t>
            </a:r>
          </a:p>
          <a:p>
            <a:pPr lvl="0" indent="-368300">
              <a:lnSpc>
                <a:spcPct val="115000"/>
              </a:lnSpc>
              <a:spcBef>
                <a:spcPts val="0"/>
              </a:spcBef>
              <a:buClr>
                <a:srgbClr val="FFFFFF"/>
              </a:buClr>
              <a:buSzPts val="2200"/>
              <a:buAutoNum type="arabicPeriod"/>
            </a:pPr>
            <a:r>
              <a:rPr lang="es-419" sz="2200" b="1" dirty="0">
                <a:solidFill>
                  <a:srgbClr val="FFFF00"/>
                </a:solidFill>
              </a:rPr>
              <a:t>Plan de Salud y Seguridad para la comida para llevar </a:t>
            </a:r>
            <a:r>
              <a:rPr lang="es-419" sz="2200" dirty="0">
                <a:solidFill>
                  <a:srgbClr val="FFFFFF"/>
                </a:solidFill>
              </a:rPr>
              <a:t>(Formulario de Directiva de Salud No. 2020-05). </a:t>
            </a:r>
            <a:endParaRPr lang="es-419" sz="2200" b="1" dirty="0">
              <a:solidFill>
                <a:srgbClr val="FFFF00"/>
              </a:solidFill>
            </a:endParaRPr>
          </a:p>
          <a:p>
            <a:pPr lvl="0" indent="-368300">
              <a:lnSpc>
                <a:spcPct val="115000"/>
              </a:lnSpc>
              <a:spcBef>
                <a:spcPts val="0"/>
              </a:spcBef>
              <a:buClr>
                <a:srgbClr val="FFFFFF"/>
              </a:buClr>
              <a:buSzPts val="2200"/>
              <a:buAutoNum type="arabicPeriod"/>
            </a:pPr>
            <a:r>
              <a:rPr lang="es-419" sz="2200" b="1" dirty="0">
                <a:solidFill>
                  <a:srgbClr val="FFFF00"/>
                </a:solidFill>
              </a:rPr>
              <a:t>Lista de salud y seguridad para la comida al aire libre </a:t>
            </a:r>
            <a:r>
              <a:rPr lang="es-419" sz="2200" dirty="0">
                <a:solidFill>
                  <a:srgbClr val="FFFFFF"/>
                </a:solidFill>
              </a:rPr>
              <a:t>(Formulario de directiva de salud No. 2020-16b).</a:t>
            </a:r>
            <a:endParaRPr lang="es-419" sz="2200" b="1" dirty="0">
              <a:solidFill>
                <a:srgbClr val="FFFF00"/>
              </a:solidFill>
            </a:endParaRPr>
          </a:p>
          <a:p>
            <a:pPr lvl="0" indent="-368300">
              <a:lnSpc>
                <a:spcPct val="115000"/>
              </a:lnSpc>
              <a:spcBef>
                <a:spcPts val="0"/>
              </a:spcBef>
              <a:buClr>
                <a:srgbClr val="FFFFFF"/>
              </a:buClr>
              <a:buSzPts val="2200"/>
              <a:buAutoNum type="arabicPeriod"/>
            </a:pPr>
            <a:r>
              <a:rPr lang="es-419" sz="2200" b="1" dirty="0">
                <a:solidFill>
                  <a:srgbClr val="FFFF00"/>
                </a:solidFill>
              </a:rPr>
              <a:t>Permiso para la comida al aire libre </a:t>
            </a:r>
            <a:r>
              <a:rPr lang="es-419" sz="2200" dirty="0">
                <a:solidFill>
                  <a:srgbClr val="FFFFFF"/>
                </a:solidFill>
              </a:rPr>
              <a:t>(Programa de espacios compartidos).</a:t>
            </a:r>
            <a:endParaRPr lang="es-419" sz="1700" dirty="0">
              <a:solidFill>
                <a:srgbClr val="FFFFFF"/>
              </a:solidFill>
            </a:endParaRPr>
          </a:p>
        </p:txBody>
      </p:sp>
      <p:pic>
        <p:nvPicPr>
          <p:cNvPr id="153" name="Google Shape;153;g8f07793b99_0_1"/>
          <p:cNvPicPr preferRelativeResize="0"/>
          <p:nvPr/>
        </p:nvPicPr>
        <p:blipFill>
          <a:blip r:embed="rId3">
            <a:alphaModFix/>
          </a:blip>
          <a:stretch>
            <a:fillRect/>
          </a:stretch>
        </p:blipFill>
        <p:spPr>
          <a:xfrm>
            <a:off x="8514300" y="1832348"/>
            <a:ext cx="2515650" cy="3991000"/>
          </a:xfrm>
          <a:prstGeom prst="rect">
            <a:avLst/>
          </a:prstGeom>
          <a:noFill/>
          <a:ln w="28575" cap="flat" cmpd="sng">
            <a:solidFill>
              <a:srgbClr val="FFFF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2529</Words>
  <Application>Microsoft Office PowerPoint</Application>
  <PresentationFormat>Widescreen</PresentationFormat>
  <Paragraphs>227</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 Entrenamiento del cumplimiento y seguridad en el trabajo durante COVID-19   Minoristas, comida para llevar o al aire libre   Para la seguridad de los empleados y clientes </vt:lpstr>
      <vt:lpstr>Hoy hablaremos de:</vt:lpstr>
      <vt:lpstr>Resumen de las pautas de salud:  Propietarios de restaurantes – Comida para llevar</vt:lpstr>
      <vt:lpstr>Resumen de las pautas de salud:  Propietarios de restaurantes – Comida al aire libre</vt:lpstr>
      <vt:lpstr>Resumen de las pautas de salud:   Propietarios de restaurantes – Comida al aire libre</vt:lpstr>
      <vt:lpstr>Resumen de las pautas de salud:   Empleados de restaurantes</vt:lpstr>
      <vt:lpstr>PowerPoint Presentation</vt:lpstr>
      <vt:lpstr>PowerPoint Presentation</vt:lpstr>
      <vt:lpstr>Cumplimiento de las pautas de salud:  Propietarios de restaurantes</vt:lpstr>
      <vt:lpstr>Cumplimiento de las pautas de salud:   PROPIETARIOS MINORISTAS</vt:lpstr>
      <vt:lpstr>Cumplimiento de las pautas de salud:  PROPIETARIOS MINORISTAS</vt:lpstr>
      <vt:lpstr>Compliance with Health Guidelines</vt:lpstr>
      <vt:lpstr>PowerPoint Presentation</vt:lpstr>
      <vt:lpstr>¿Qué hace que aumente el riesgo?</vt:lpstr>
      <vt:lpstr>¿Qué hace que aumente el riesgo?</vt:lpstr>
      <vt:lpstr>¿Qué puede hacer usted para disminuir el riesgo?</vt:lpstr>
      <vt:lpstr>¿Qué podemos hacer para disminuir el riesgo?</vt:lpstr>
      <vt:lpstr>¿Qué podemos hacer para disminuir el riesgo?</vt:lpstr>
      <vt:lpstr>Conclusiones</vt:lpstr>
      <vt:lpstr>Conclusiones</vt:lpstr>
      <vt:lpstr>¿Dónde puedo obtener más información?</vt:lpstr>
      <vt:lpstr>¿Dónde puedo obtener más información?</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Reopening During COVID-19   Retail, Takeout, or  Outdoor Dining   Keeping Employees and Customers Safe</dc:title>
  <dc:creator>Young, Teresa</dc:creator>
  <cp:lastModifiedBy>Nubia Mendoza</cp:lastModifiedBy>
  <cp:revision>49</cp:revision>
  <dcterms:created xsi:type="dcterms:W3CDTF">2020-07-30T22:29:50Z</dcterms:created>
  <dcterms:modified xsi:type="dcterms:W3CDTF">2020-08-18T00:58:32Z</dcterms:modified>
</cp:coreProperties>
</file>